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01" r:id="rId33"/>
    <p:sldId id="302" r:id="rId34"/>
    <p:sldId id="303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300" r:id="rId44"/>
    <p:sldId id="298" r:id="rId45"/>
    <p:sldId id="299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4D749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107" d="100"/>
          <a:sy n="107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183082</c:v>
                </c:pt>
                <c:pt idx="1">
                  <c:v>545611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131221</c:v>
                </c:pt>
                <c:pt idx="1">
                  <c:v>592718</c:v>
                </c:pt>
              </c:numCache>
            </c:numRef>
          </c:val>
        </c:ser>
        <c:axId val="106264448"/>
        <c:axId val="82754944"/>
      </c:barChart>
      <c:catAx>
        <c:axId val="106264448"/>
        <c:scaling>
          <c:orientation val="minMax"/>
        </c:scaling>
        <c:axPos val="b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/>
            </a:pPr>
            <a:endParaRPr lang="ru-RU"/>
          </a:p>
        </c:txPr>
        <c:crossAx val="82754944"/>
        <c:crosses val="autoZero"/>
        <c:auto val="1"/>
        <c:lblAlgn val="ctr"/>
        <c:lblOffset val="100"/>
      </c:catAx>
      <c:valAx>
        <c:axId val="82754944"/>
        <c:scaling>
          <c:orientation val="minMax"/>
        </c:scaling>
        <c:axPos val="l"/>
        <c:majorGridlines/>
        <c:numFmt formatCode="#,##0" sourceLinked="1"/>
        <c:majorTickMark val="in"/>
        <c:tickLblPos val="none"/>
        <c:crossAx val="10626444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="1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8448508193144923E-2"/>
          <c:y val="5.4116856574932107E-2"/>
          <c:w val="0.61744079970123156"/>
          <c:h val="0.921813024906063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/>
              <c:showVal val="1"/>
            </c:dLbl>
            <c:dLbl>
              <c:idx val="6"/>
              <c:layout/>
              <c:showVal val="1"/>
            </c:dLbl>
            <c:dLbl>
              <c:idx val="7"/>
              <c:layout/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Торговля</c:v>
                </c:pt>
                <c:pt idx="1">
                  <c:v>Предоставление услуг</c:v>
                </c:pt>
                <c:pt idx="2">
                  <c:v>Транспорт и связь</c:v>
                </c:pt>
                <c:pt idx="3">
                  <c:v>Рыболовство</c:v>
                </c:pt>
                <c:pt idx="4">
                  <c:v>Обрабатывающие производства</c:v>
                </c:pt>
                <c:pt idx="5">
                  <c:v>Строительство</c:v>
                </c:pt>
                <c:pt idx="6">
                  <c:v>Сельское хохяйство и лес</c:v>
                </c:pt>
                <c:pt idx="7">
                  <c:v>Гостиницы и кафе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45</c:v>
                </c:pt>
                <c:pt idx="1">
                  <c:v>19</c:v>
                </c:pt>
                <c:pt idx="2">
                  <c:v>9</c:v>
                </c:pt>
                <c:pt idx="3">
                  <c:v>12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b="1" i="1" baseline="0">
              <a:solidFill>
                <a:schemeClr val="tx2">
                  <a:lumMod val="90000"/>
                </a:schemeClr>
              </a:solidFill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</a:rPr>
              <a:t>Количество правонарушений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120</c:v>
                </c:pt>
              </c:numCache>
            </c:numRef>
          </c:val>
        </c:ser>
        <c:shape val="box"/>
        <c:axId val="122172928"/>
        <c:axId val="145290752"/>
        <c:axId val="0"/>
      </c:bar3DChart>
      <c:catAx>
        <c:axId val="122172928"/>
        <c:scaling>
          <c:orientation val="minMax"/>
        </c:scaling>
        <c:delete val="1"/>
        <c:axPos val="b"/>
        <c:numFmt formatCode="General" sourceLinked="1"/>
        <c:tickLblPos val="nextTo"/>
        <c:crossAx val="145290752"/>
        <c:crosses val="autoZero"/>
        <c:auto val="1"/>
        <c:lblAlgn val="ctr"/>
        <c:lblOffset val="100"/>
      </c:catAx>
      <c:valAx>
        <c:axId val="145290752"/>
        <c:scaling>
          <c:orientation val="minMax"/>
        </c:scaling>
        <c:delete val="1"/>
        <c:axPos val="l"/>
        <c:numFmt formatCode="General" sourceLinked="1"/>
        <c:tickLblPos val="nextTo"/>
        <c:crossAx val="12217292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8255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8237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2016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8174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2017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8019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2018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7921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2019</c:v>
                </c:pt>
              </c:strCache>
            </c:strRef>
          </c:tx>
          <c:dLbls>
            <c:txPr>
              <a:bodyPr/>
              <a:lstStyle/>
              <a:p>
                <a:pPr>
                  <a:defRPr sz="140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7743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7706</c:v>
                </c:pt>
              </c:numCache>
            </c:numRef>
          </c:val>
        </c:ser>
        <c:shape val="cylinder"/>
        <c:axId val="186353920"/>
        <c:axId val="186790656"/>
        <c:axId val="0"/>
      </c:bar3DChart>
      <c:catAx>
        <c:axId val="186353920"/>
        <c:scaling>
          <c:orientation val="minMax"/>
        </c:scaling>
        <c:delete val="1"/>
        <c:axPos val="b"/>
        <c:tickLblPos val="nextTo"/>
        <c:crossAx val="186790656"/>
        <c:crosses val="autoZero"/>
        <c:auto val="1"/>
        <c:lblAlgn val="ctr"/>
        <c:lblOffset val="100"/>
      </c:catAx>
      <c:valAx>
        <c:axId val="186790656"/>
        <c:scaling>
          <c:orientation val="minMax"/>
        </c:scaling>
        <c:axPos val="l"/>
        <c:numFmt formatCode="General" sourceLinked="1"/>
        <c:majorTickMark val="none"/>
        <c:tickLblPos val="none"/>
        <c:txPr>
          <a:bodyPr/>
          <a:lstStyle/>
          <a:p>
            <a:pPr>
              <a:defRPr sz="1600" b="1" i="0" baseline="0">
                <a:latin typeface="Times New Roman" pitchFamily="18" charset="0"/>
              </a:defRPr>
            </a:pPr>
            <a:endParaRPr lang="ru-RU"/>
          </a:p>
        </c:txPr>
        <c:crossAx val="18635392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="1" i="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5"/>
  <c:chart>
    <c:plotArea>
      <c:layout>
        <c:manualLayout>
          <c:layoutTarget val="inner"/>
          <c:xMode val="edge"/>
          <c:yMode val="edge"/>
          <c:x val="0"/>
          <c:y val="2.9629422249596388E-2"/>
          <c:w val="0.68562052373189342"/>
          <c:h val="0.9407411555008078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8237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8174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8019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2019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7921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2020 г.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7743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2020 г.2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Человек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7706</c:v>
                </c:pt>
              </c:numCache>
            </c:numRef>
          </c:val>
        </c:ser>
        <c:axId val="186870400"/>
        <c:axId val="186893056"/>
      </c:barChart>
      <c:catAx>
        <c:axId val="186870400"/>
        <c:scaling>
          <c:orientation val="minMax"/>
        </c:scaling>
        <c:delete val="1"/>
        <c:axPos val="b"/>
        <c:tickLblPos val="nextTo"/>
        <c:crossAx val="186893056"/>
        <c:crosses val="autoZero"/>
        <c:auto val="1"/>
        <c:lblAlgn val="ctr"/>
        <c:lblOffset val="100"/>
      </c:catAx>
      <c:valAx>
        <c:axId val="186893056"/>
        <c:scaling>
          <c:orientation val="minMax"/>
        </c:scaling>
        <c:axPos val="l"/>
        <c:numFmt formatCode="General" sourceLinked="1"/>
        <c:majorTickMark val="none"/>
        <c:tickLblPos val="none"/>
        <c:txPr>
          <a:bodyPr/>
          <a:lstStyle/>
          <a:p>
            <a:pPr>
              <a:defRPr sz="1000" b="1" i="0" baseline="0">
                <a:latin typeface="Times New Roman" pitchFamily="18" charset="0"/>
              </a:defRPr>
            </a:pPr>
            <a:endParaRPr lang="ru-RU"/>
          </a:p>
        </c:txPr>
        <c:crossAx val="18687040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5"/>
        <c:delete val="1"/>
      </c:legendEntry>
      <c:layout/>
      <c:txPr>
        <a:bodyPr/>
        <a:lstStyle/>
        <a:p>
          <a:pPr>
            <a:defRPr sz="1000" b="1" i="0" baseline="0">
              <a:solidFill>
                <a:schemeClr val="tx2">
                  <a:lumMod val="10000"/>
                </a:schemeClr>
              </a:solidFill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view3D>
      <c:rAngAx val="1"/>
    </c:view3D>
    <c:plotArea>
      <c:layout>
        <c:manualLayout>
          <c:layoutTarget val="inner"/>
          <c:xMode val="edge"/>
          <c:yMode val="edge"/>
          <c:x val="6.8504400897342485E-2"/>
          <c:y val="3.3689750483800379E-2"/>
          <c:w val="0.81255305604008154"/>
          <c:h val="0.7176994365138885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-3.1188865525890968E-3"/>
                  <c:y val="5.697965817230068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5.2421285518516735E-2"/>
                </c:manualLayout>
              </c:layout>
              <c:showVal val="1"/>
            </c:dLbl>
            <c:dLbl>
              <c:idx val="2"/>
              <c:layout>
                <c:manualLayout>
                  <c:x val="7.7972163814727423E-3"/>
                  <c:y val="5.9258844499192775E-2"/>
                </c:manualLayout>
              </c:layout>
              <c:showVal val="1"/>
            </c:dLbl>
            <c:dLbl>
              <c:idx val="3"/>
              <c:layout>
                <c:manualLayout>
                  <c:x val="-4.6783298288836477E-3"/>
                  <c:y val="5.014209919162468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Социальная сфера</c:v>
                </c:pt>
                <c:pt idx="1">
                  <c:v>Отрасли национальной экономики</c:v>
                </c:pt>
                <c:pt idx="2">
                  <c:v>Прочие расходы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70.5</c:v>
                </c:pt>
                <c:pt idx="1">
                  <c:v>13.3</c:v>
                </c:pt>
                <c:pt idx="2">
                  <c:v>9.3000000000000007</c:v>
                </c:pt>
                <c:pt idx="3">
                  <c:v>6.9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-1.5594432762945467E-3"/>
                  <c:y val="4.7862912864732751E-2"/>
                </c:manualLayout>
              </c:layout>
              <c:showVal val="1"/>
            </c:dLbl>
            <c:dLbl>
              <c:idx val="1"/>
              <c:layout>
                <c:manualLayout>
                  <c:x val="1.5594432762945467E-3"/>
                  <c:y val="5.470047184540879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5.4700471845408945E-2"/>
                </c:manualLayout>
              </c:layout>
              <c:showVal val="1"/>
            </c:dLbl>
            <c:dLbl>
              <c:idx val="3"/>
              <c:layout>
                <c:manualLayout>
                  <c:x val="-1.5594432762945467E-3"/>
                  <c:y val="4.558372653784065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Социальная сфера</c:v>
                </c:pt>
                <c:pt idx="1">
                  <c:v>Отрасли национальной экономики</c:v>
                </c:pt>
                <c:pt idx="2">
                  <c:v>Прочие расходы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66.599999999999994</c:v>
                </c:pt>
                <c:pt idx="1">
                  <c:v>18.2</c:v>
                </c:pt>
                <c:pt idx="2">
                  <c:v>8.9</c:v>
                </c:pt>
                <c:pt idx="3">
                  <c:v>6.3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2.8589463130815733E-17"/>
                  <c:y val="7.0654776133652925E-2"/>
                </c:manualLayout>
              </c:layout>
              <c:showVal val="1"/>
            </c:dLbl>
            <c:dLbl>
              <c:idx val="1"/>
              <c:layout>
                <c:manualLayout>
                  <c:x val="3.1188865525890968E-3"/>
                  <c:y val="6.1538030826084812E-2"/>
                </c:manualLayout>
              </c:layout>
              <c:showVal val="1"/>
            </c:dLbl>
            <c:dLbl>
              <c:idx val="2"/>
              <c:layout>
                <c:manualLayout>
                  <c:x val="3.1188865525890968E-3"/>
                  <c:y val="5.4700471845408945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4.558372653784053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Социальная сфера</c:v>
                </c:pt>
                <c:pt idx="1">
                  <c:v>Отрасли национальной экономики</c:v>
                </c:pt>
                <c:pt idx="2">
                  <c:v>Прочие расходы</c:v>
                </c:pt>
                <c:pt idx="3">
                  <c:v>Межбюджетные трансферты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66.099999999999994</c:v>
                </c:pt>
                <c:pt idx="1">
                  <c:v>18.8</c:v>
                </c:pt>
                <c:pt idx="2">
                  <c:v>8.9</c:v>
                </c:pt>
                <c:pt idx="3">
                  <c:v>6.2</c:v>
                </c:pt>
              </c:numCache>
            </c:numRef>
          </c:val>
        </c:ser>
        <c:shape val="box"/>
        <c:axId val="106513536"/>
        <c:axId val="106515072"/>
        <c:axId val="0"/>
      </c:bar3DChart>
      <c:catAx>
        <c:axId val="106513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>
                <a:solidFill>
                  <a:schemeClr val="tx1"/>
                </a:solidFill>
              </a:defRPr>
            </a:pPr>
            <a:endParaRPr lang="ru-RU"/>
          </a:p>
        </c:txPr>
        <c:crossAx val="106515072"/>
        <c:crosses val="autoZero"/>
        <c:auto val="1"/>
        <c:lblAlgn val="ctr"/>
        <c:lblOffset val="100"/>
      </c:catAx>
      <c:valAx>
        <c:axId val="106515072"/>
        <c:scaling>
          <c:orientation val="minMax"/>
        </c:scaling>
        <c:axPos val="l"/>
        <c:numFmt formatCode="General" sourceLinked="1"/>
        <c:majorTickMark val="none"/>
        <c:tickLblPos val="none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ru-RU"/>
          </a:p>
        </c:txPr>
        <c:crossAx val="10651353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4"/>
  <c:chart>
    <c:view3D>
      <c:rAngAx val="1"/>
    </c:view3D>
    <c:plotArea>
      <c:layout>
        <c:manualLayout>
          <c:layoutTarget val="inner"/>
          <c:xMode val="edge"/>
          <c:yMode val="edge"/>
          <c:x val="0.19960665192194627"/>
          <c:y val="3.7993158956096146E-2"/>
          <c:w val="0.59516892157331958"/>
          <c:h val="0.8290954619727116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31749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34188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21043</c:v>
                </c:pt>
              </c:numCache>
            </c:numRef>
          </c:val>
        </c:ser>
        <c:shape val="cylinder"/>
        <c:axId val="107344640"/>
        <c:axId val="107346560"/>
        <c:axId val="0"/>
      </c:bar3DChart>
      <c:catAx>
        <c:axId val="107344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r>
                  <a:rPr lang="ru-RU" sz="1600" baseline="0" dirty="0">
                    <a:latin typeface="Times New Roman" pitchFamily="18" charset="0"/>
                  </a:rPr>
                  <a:t>Объем отгруженных товаров собственного производства, млн. руб.</a:t>
                </a:r>
              </a:p>
            </c:rich>
          </c:tx>
          <c:layout>
            <c:manualLayout>
              <c:xMode val="edge"/>
              <c:yMode val="edge"/>
              <c:x val="0.1766677443738717"/>
              <c:y val="0.87149025711639783"/>
            </c:manualLayout>
          </c:layout>
        </c:title>
        <c:numFmt formatCode="General" sourceLinked="1"/>
        <c:tickLblPos val="nextTo"/>
        <c:crossAx val="107346560"/>
        <c:crosses val="autoZero"/>
        <c:auto val="1"/>
        <c:lblAlgn val="l"/>
        <c:lblOffset val="100"/>
      </c:catAx>
      <c:valAx>
        <c:axId val="107346560"/>
        <c:scaling>
          <c:orientation val="minMax"/>
        </c:scaling>
        <c:axPos val="l"/>
        <c:numFmt formatCode="General" sourceLinked="1"/>
        <c:tickLblPos val="none"/>
        <c:txPr>
          <a:bodyPr/>
          <a:lstStyle/>
          <a:p>
            <a:pPr>
              <a:defRPr b="1" i="0" baseline="30000">
                <a:latin typeface="Times New Roman" pitchFamily="18" charset="0"/>
              </a:defRPr>
            </a:pPr>
            <a:endParaRPr lang="ru-RU"/>
          </a:p>
        </c:txPr>
        <c:crossAx val="10734464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инвестиций в основной капитал, млн. руб.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5318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инвестиций в основной капитал, млн. руб.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4649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инвестиций в основной капитал, млн. руб.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5017</c:v>
                </c:pt>
              </c:numCache>
            </c:numRef>
          </c:val>
        </c:ser>
        <c:shape val="cylinder"/>
        <c:axId val="112361472"/>
        <c:axId val="112363392"/>
        <c:axId val="0"/>
      </c:bar3DChart>
      <c:catAx>
        <c:axId val="11236147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600" dirty="0" smtClean="0">
                    <a:latin typeface="Times New Roman" pitchFamily="18" charset="0"/>
                    <a:cs typeface="Times New Roman" pitchFamily="18" charset="0"/>
                  </a:rPr>
                  <a:t>Объем </a:t>
                </a:r>
                <a:r>
                  <a:rPr lang="ru-RU" sz="1600" baseline="0" dirty="0" smtClean="0">
                    <a:latin typeface="Times New Roman" pitchFamily="18" charset="0"/>
                    <a:cs typeface="Times New Roman" pitchFamily="18" charset="0"/>
                  </a:rPr>
                  <a:t>инвестиций в основной капитал, млн. руб.</a:t>
                </a:r>
                <a:endParaRPr lang="ru-RU" sz="16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14837307049240026"/>
              <c:y val="0.85784841353883501"/>
            </c:manualLayout>
          </c:layout>
        </c:title>
        <c:tickLblPos val="nextTo"/>
        <c:crossAx val="112363392"/>
        <c:crosses val="autoZero"/>
        <c:auto val="1"/>
        <c:lblAlgn val="ctr"/>
        <c:lblOffset val="100"/>
      </c:catAx>
      <c:valAx>
        <c:axId val="112363392"/>
        <c:scaling>
          <c:orientation val="minMax"/>
        </c:scaling>
        <c:axPos val="l"/>
        <c:numFmt formatCode="General" sourceLinked="1"/>
        <c:tickLblPos val="none"/>
        <c:txPr>
          <a:bodyPr/>
          <a:lstStyle/>
          <a:p>
            <a:pPr>
              <a:defRPr sz="1400" b="1" i="0" baseline="0">
                <a:latin typeface="Times New Roman" pitchFamily="18" charset="0"/>
              </a:defRPr>
            </a:pPr>
            <a:endParaRPr lang="ru-RU"/>
          </a:p>
        </c:txPr>
        <c:crossAx val="1123614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aseline="3000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2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-5.2730327732332598E-2"/>
                  <c:y val="-2.4390206429488876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="1" i="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добычи нефти, тыс. тонн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2246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-6.9302716448208623E-2"/>
                  <c:y val="-1.9512165143591116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="1" i="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добычи нефти, тыс. тонн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-6.4782974071151522E-2"/>
                  <c:y val="-1.463412385769332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="1" i="0"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добычи нефти, тыс. тонн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1214</c:v>
                </c:pt>
              </c:numCache>
            </c:numRef>
          </c:val>
        </c:ser>
        <c:shape val="cylinder"/>
        <c:axId val="123388672"/>
        <c:axId val="123390208"/>
        <c:axId val="0"/>
      </c:bar3DChart>
      <c:catAx>
        <c:axId val="123388672"/>
        <c:scaling>
          <c:orientation val="minMax"/>
        </c:scaling>
        <c:axPos val="l"/>
        <c:tickLblPos val="nextTo"/>
        <c:txPr>
          <a:bodyPr/>
          <a:lstStyle/>
          <a:p>
            <a:pPr>
              <a:defRPr b="1" i="0" baseline="0">
                <a:latin typeface="Times New Roman" pitchFamily="18" charset="0"/>
              </a:defRPr>
            </a:pPr>
            <a:endParaRPr lang="ru-RU"/>
          </a:p>
        </c:txPr>
        <c:crossAx val="123390208"/>
        <c:crosses val="autoZero"/>
        <c:auto val="1"/>
        <c:lblAlgn val="ctr"/>
        <c:lblOffset val="100"/>
      </c:catAx>
      <c:valAx>
        <c:axId val="123390208"/>
        <c:scaling>
          <c:orientation val="minMax"/>
        </c:scaling>
        <c:axPos val="b"/>
        <c:numFmt formatCode="General" sourceLinked="1"/>
        <c:tickLblPos val="none"/>
        <c:txPr>
          <a:bodyPr/>
          <a:lstStyle/>
          <a:p>
            <a:pPr>
              <a:defRPr sz="1500" b="1" i="0" baseline="0">
                <a:latin typeface="Times New Roman" pitchFamily="18" charset="0"/>
              </a:defRPr>
            </a:pPr>
            <a:endParaRPr lang="ru-RU"/>
          </a:p>
        </c:txPr>
        <c:crossAx val="12338867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dLbls>
            <c:dLbl>
              <c:idx val="0"/>
              <c:layout>
                <c:manualLayout>
                  <c:x val="-7.9531607091021958E-2"/>
                  <c:y val="-1.9219084702440901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="1" i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вылова рыбы, тонн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1030.4000000000001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dLbls>
            <c:dLbl>
              <c:idx val="0"/>
              <c:layout>
                <c:manualLayout>
                  <c:x val="-8.2650493643611087E-2"/>
                  <c:y val="-1.4414313526830662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="1" i="0" baseline="0">
                    <a:solidFill>
                      <a:schemeClr val="bg1"/>
                    </a:solidFill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вылова рыбы, тонн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1344.8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-9.3566596577673106E-2"/>
                  <c:y val="-3.3633398229271624E-2"/>
                </c:manualLayout>
              </c:layout>
              <c:spPr/>
              <c:txPr>
                <a:bodyPr/>
                <a:lstStyle/>
                <a:p>
                  <a:pPr>
                    <a:defRPr sz="1500" b="1" i="0" baseline="0">
                      <a:latin typeface="Times New Roman" pitchFamily="18" charset="0"/>
                    </a:defRPr>
                  </a:pPr>
                  <a:endParaRPr lang="ru-RU"/>
                </a:p>
              </c:txPr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Объем вылова рыбы, тонн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1564.3</c:v>
                </c:pt>
              </c:numCache>
            </c:numRef>
          </c:val>
        </c:ser>
        <c:shape val="cylinder"/>
        <c:axId val="123540608"/>
        <c:axId val="123542144"/>
        <c:axId val="0"/>
      </c:bar3DChart>
      <c:catAx>
        <c:axId val="123540608"/>
        <c:scaling>
          <c:orientation val="minMax"/>
        </c:scaling>
        <c:axPos val="l"/>
        <c:tickLblPos val="nextTo"/>
        <c:txPr>
          <a:bodyPr/>
          <a:lstStyle/>
          <a:p>
            <a:pPr>
              <a:defRPr b="1" i="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ru-RU"/>
          </a:p>
        </c:txPr>
        <c:crossAx val="123542144"/>
        <c:crosses val="autoZero"/>
        <c:auto val="1"/>
        <c:lblAlgn val="ctr"/>
        <c:lblOffset val="100"/>
      </c:catAx>
      <c:valAx>
        <c:axId val="123542144"/>
        <c:scaling>
          <c:orientation val="minMax"/>
        </c:scaling>
        <c:axPos val="b"/>
        <c:numFmt formatCode="General" sourceLinked="1"/>
        <c:tickLblPos val="none"/>
        <c:txPr>
          <a:bodyPr/>
          <a:lstStyle/>
          <a:p>
            <a:pPr>
              <a:defRPr sz="1500" b="1" i="0" baseline="0">
                <a:latin typeface="Times New Roman" pitchFamily="18" charset="0"/>
              </a:defRPr>
            </a:pPr>
            <a:endParaRPr lang="ru-RU"/>
          </a:p>
        </c:txPr>
        <c:crossAx val="123540608"/>
        <c:crosses val="autoZero"/>
        <c:crossBetween val="between"/>
        <c:majorUnit val="500"/>
      </c:valAx>
    </c:plotArea>
    <c:legend>
      <c:legendPos val="r"/>
      <c:layout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кв.м.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кв.м.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1581</c:v>
                </c:pt>
              </c:numCache>
            </c:numRef>
          </c:val>
        </c:ser>
        <c:axId val="124125184"/>
        <c:axId val="124127104"/>
      </c:barChart>
      <c:catAx>
        <c:axId val="124125184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smtClean="0"/>
                  <a:t>Кв.м.</a:t>
                </a:r>
                <a:endParaRPr lang="ru-RU" dirty="0"/>
              </a:p>
            </c:rich>
          </c:tx>
          <c:layout/>
        </c:title>
        <c:tickLblPos val="nextTo"/>
        <c:crossAx val="124127104"/>
        <c:crosses val="autoZero"/>
        <c:auto val="1"/>
        <c:lblAlgn val="ctr"/>
        <c:lblOffset val="100"/>
      </c:catAx>
      <c:valAx>
        <c:axId val="124127104"/>
        <c:scaling>
          <c:orientation val="minMax"/>
        </c:scaling>
        <c:delete val="1"/>
        <c:axPos val="b"/>
        <c:numFmt formatCode="General" sourceLinked="1"/>
        <c:tickLblPos val="nextTo"/>
        <c:crossAx val="124125184"/>
        <c:crosses val="autoZero"/>
        <c:crossBetween val="between"/>
      </c:valAx>
      <c:spPr>
        <a:noFill/>
        <a:ln>
          <a:noFill/>
        </a:ln>
      </c:spPr>
    </c:plotArea>
    <c:legend>
      <c:legendPos val="r"/>
      <c:layout/>
      <c:txPr>
        <a:bodyPr/>
        <a:lstStyle/>
        <a:p>
          <a:pPr>
            <a:defRPr sz="1400" b="1" i="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axId val="125242368"/>
        <c:axId val="125248640"/>
      </c:barChart>
      <c:catAx>
        <c:axId val="125242368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/>
        </c:title>
        <c:tickLblPos val="nextTo"/>
        <c:crossAx val="125248640"/>
        <c:crosses val="autoZero"/>
        <c:auto val="1"/>
        <c:lblAlgn val="ctr"/>
        <c:lblOffset val="100"/>
      </c:catAx>
      <c:valAx>
        <c:axId val="125248640"/>
        <c:scaling>
          <c:orientation val="minMax"/>
        </c:scaling>
        <c:delete val="1"/>
        <c:axPos val="b"/>
        <c:numFmt formatCode="General" sourceLinked="1"/>
        <c:tickLblPos val="nextTo"/>
        <c:crossAx val="125242368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400" b="1" i="0" baseline="0">
                <a:latin typeface="Times New Roman" pitchFamily="18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400" b="1" i="0" baseline="0">
                <a:latin typeface="Times New Roman" pitchFamily="18" charset="0"/>
              </a:defRPr>
            </a:pPr>
            <a:endParaRPr lang="ru-RU"/>
          </a:p>
        </c:txPr>
      </c:legendEntry>
      <c:layout/>
      <c:txPr>
        <a:bodyPr/>
        <a:lstStyle/>
        <a:p>
          <a:pPr>
            <a:defRPr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6"/>
  <c:chart>
    <c:plotArea>
      <c:layout>
        <c:manualLayout>
          <c:layoutTarget val="inner"/>
          <c:xMode val="edge"/>
          <c:yMode val="edge"/>
          <c:x val="0.15954851292962671"/>
          <c:y val="8.8888266748789246E-2"/>
          <c:w val="0.69359743180566757"/>
          <c:h val="0.82222346650242173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73498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dLbls>
            <c:txPr>
              <a:bodyPr/>
              <a:lstStyle/>
              <a:p>
                <a:pPr>
                  <a:defRPr baseline="0">
                    <a:latin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74537</c:v>
                </c:pt>
              </c:numCache>
            </c:numRef>
          </c:val>
        </c:ser>
        <c:axId val="101005952"/>
        <c:axId val="101024512"/>
      </c:barChart>
      <c:catAx>
        <c:axId val="101005952"/>
        <c:scaling>
          <c:orientation val="minMax"/>
        </c:scaling>
        <c:delete val="1"/>
        <c:axPos val="l"/>
        <c:title>
          <c:tx>
            <c:rich>
              <a:bodyPr rot="0" vert="horz"/>
              <a:lstStyle/>
              <a:p>
                <a:pPr>
                  <a:defRPr baseline="0">
                    <a:latin typeface="Times New Roman" pitchFamily="18" charset="0"/>
                  </a:defRPr>
                </a:pPr>
                <a:r>
                  <a:rPr lang="ru-RU" baseline="0">
                    <a:latin typeface="Times New Roman" pitchFamily="18" charset="0"/>
                  </a:rPr>
                  <a:t>Рублей</a:t>
                </a:r>
              </a:p>
            </c:rich>
          </c:tx>
          <c:layout/>
        </c:title>
        <c:tickLblPos val="nextTo"/>
        <c:crossAx val="101024512"/>
        <c:crosses val="autoZero"/>
        <c:auto val="1"/>
        <c:lblAlgn val="ctr"/>
        <c:lblOffset val="100"/>
      </c:catAx>
      <c:valAx>
        <c:axId val="101024512"/>
        <c:scaling>
          <c:orientation val="minMax"/>
        </c:scaling>
        <c:delete val="1"/>
        <c:axPos val="b"/>
        <c:numFmt formatCode="General" sourceLinked="1"/>
        <c:tickLblPos val="nextTo"/>
        <c:crossAx val="1010059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 b="1" i="0" baseline="0">
              <a:latin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0.43548</cdr:x>
      <cdr:y>0.1806</cdr:y>
    </cdr:from>
    <cdr:to>
      <cdr:x>0.56897</cdr:x>
      <cdr:y>0.2709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8826" y="857256"/>
          <a:ext cx="591231" cy="428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+7,6</a:t>
          </a:r>
          <a:endParaRPr lang="ru-RU" sz="12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0.53448</cdr:x>
      <cdr:y>0.43646</cdr:y>
    </cdr:from>
    <cdr:to>
      <cdr:x>0.68966</cdr:x>
      <cdr:y>0.51171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67295" y="2071702"/>
          <a:ext cx="687317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-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36%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0.44231</cdr:x>
      <cdr:y>0.3262</cdr:y>
    </cdr:from>
    <cdr:to>
      <cdr:x>0.68852</cdr:x>
      <cdr:y>0.42998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43074" y="1571636"/>
          <a:ext cx="914624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+7,9%</a:t>
          </a:r>
          <a:endParaRPr lang="ru-RU" sz="11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0.63559</cdr:x>
      <cdr:y>0.43189</cdr:y>
    </cdr:from>
    <cdr:to>
      <cdr:x>0.72034</cdr:x>
      <cdr:y>0.55149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57850" y="1031868"/>
          <a:ext cx="714416" cy="2857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0.67797</cdr:x>
      <cdr:y>0.28239</cdr:y>
    </cdr:from>
    <cdr:to>
      <cdr:x>0.76271</cdr:x>
      <cdr:y>0.40199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15073" y="674678"/>
          <a:ext cx="714331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0.60526</cdr:x>
      <cdr:y>0.43243</cdr:y>
    </cdr:from>
    <cdr:to>
      <cdr:x>0.68421</cdr:x>
      <cdr:y>0.56757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29196" y="1143008"/>
          <a:ext cx="642964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0.7193</cdr:x>
      <cdr:y>0.27027</cdr:y>
    </cdr:from>
    <cdr:to>
      <cdr:x>0.78947</cdr:x>
      <cdr:y>0.40541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857916" y="714380"/>
          <a:ext cx="571503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</cdr:x>
      <cdr:y>0.40426</cdr:y>
    </cdr:from>
    <cdr:to>
      <cdr:x>0.64</cdr:x>
      <cdr:y>0.59574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428760" y="1357338"/>
          <a:ext cx="857256" cy="6429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50" b="1" dirty="0" smtClean="0">
              <a:latin typeface="Times New Roman" pitchFamily="18" charset="0"/>
              <a:cs typeface="Times New Roman" pitchFamily="18" charset="0"/>
            </a:rPr>
            <a:t>      </a:t>
          </a:r>
        </a:p>
        <a:p xmlns:a="http://schemas.openxmlformats.org/drawingml/2006/main">
          <a:r>
            <a:rPr lang="ru-RU" sz="105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0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    +29%</a:t>
          </a:r>
          <a:endParaRPr lang="ru-RU" sz="11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0.64454</cdr:x>
      <cdr:y>0.6</cdr:y>
    </cdr:from>
    <cdr:to>
      <cdr:x>0.73829</cdr:x>
      <cdr:y>0.68889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29090" y="1928826"/>
          <a:ext cx="571504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7706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0.5641</cdr:x>
      <cdr:y>0.56061</cdr:y>
    </cdr:from>
    <cdr:to>
      <cdr:x>0.74359</cdr:x>
      <cdr:y>0.62121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1636" y="2643206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0.48718</cdr:x>
      <cdr:y>0.37879</cdr:y>
    </cdr:from>
    <cdr:to>
      <cdr:x>0.66667</cdr:x>
      <cdr:y>0.45455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57322" y="1785950"/>
          <a:ext cx="500066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0.30769</cdr:x>
      <cdr:y>0.10606</cdr:y>
    </cdr:from>
    <cdr:to>
      <cdr:x>0.48718</cdr:x>
      <cdr:y>0.16667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57256" y="500066"/>
          <a:ext cx="50006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0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BC053E-28F4-4847-9BBA-9CB277C8E312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FFC03-7DC5-4D25-AEF8-4B84600A4D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FFC03-7DC5-4D25-AEF8-4B84600A4DC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/url?sa=i&amp;url=https://www.youtube.com/watch?v=nYeP8Nyy6y0&amp;psig=AOvVaw020G-4yVJIhTmksy9v5U0w&amp;ust=1618892463516000&amp;source=images&amp;cd=vfe&amp;ved=0CAIQjRxqFwoTCIDmt8e6ifACFQAAAAAdAAAAABA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/url?sa=i&amp;url=https://tatcenter.ru/news/molochnoe-proizvodstvo-mozhet-poyavitsya-v-chelnah/&amp;psig=AOvVaw3RG8siYTigzea4D4qYU1cP&amp;ust=1618892596049000&amp;source=images&amp;cd=vfe&amp;ved=0CAIQjRxqFwoTCKjT0427ifACFQAAAAAdAAAAABA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285992"/>
            <a:ext cx="7929618" cy="350046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dirty="0" smtClean="0">
                <a:ln w="50800"/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</a:rPr>
              <a:t>Отчет </a:t>
            </a:r>
            <a:br>
              <a:rPr lang="ru-RU" sz="4000" b="1" dirty="0" smtClean="0">
                <a:ln w="50800"/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ru-RU" sz="4000" b="1" dirty="0" smtClean="0">
                <a:ln w="50800"/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</a:rPr>
              <a:t>Главы Александровского района </a:t>
            </a:r>
            <a:br>
              <a:rPr lang="ru-RU" sz="4000" b="1" dirty="0" smtClean="0">
                <a:ln w="50800"/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ru-RU" sz="4000" b="1" dirty="0" smtClean="0">
                <a:ln w="50800"/>
                <a:solidFill>
                  <a:schemeClr val="accent4">
                    <a:lumMod val="50000"/>
                  </a:schemeClr>
                </a:solidFill>
                <a:effectLst/>
                <a:latin typeface="Times New Roman" pitchFamily="18" charset="0"/>
              </a:rPr>
              <a:t>о результатах деятельности Администрации Александровского района Томской области за 2020 год </a:t>
            </a:r>
            <a:endParaRPr lang="ru-RU" sz="4000" b="1" dirty="0">
              <a:ln w="50800"/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642918"/>
            <a:ext cx="1385533" cy="1928826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64294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Сельское хозяйство</a:t>
            </a:r>
            <a:endParaRPr lang="ru-RU" sz="28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428736"/>
            <a:ext cx="400052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МП «Социальное развитие сёл Александровского района на 2017-2021 годы»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1428736"/>
            <a:ext cx="4214842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ГП «Государственная программа развития сельского хозяйства и регулирования рынков сельскохозяйственной продукции, сырья и продовольствия на 2013-2020 годы»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071810"/>
            <a:ext cx="3857652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3071810"/>
            <a:ext cx="4143404" cy="3357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57158" y="3643314"/>
            <a:ext cx="37147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оказание адресной помощи гражданам, занимающимся заготовкой и вывозом грубых кормов (адресной помощью воспользовался  один гражданин, занимающийся заготовкой кормов)</a:t>
            </a:r>
          </a:p>
          <a:p>
            <a:endParaRPr lang="ru-RU" sz="1600" b="1" i="1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714876" y="3071810"/>
            <a:ext cx="4071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 возмещение части затрат по содержанию поголовья коров при условии наличия в личном подсобном хозяйстве поголовья коров не менее 3 голов (12 граждан, ведущих личное подсобное хозяйство, и 1 глава К(Ф)Х получили выплаты на содержание коров);</a:t>
            </a:r>
          </a:p>
          <a:p>
            <a:pPr>
              <a:buFontTx/>
              <a:buChar char="-"/>
            </a:pPr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-на техническое оснащение – 2 гражданина, ведущих ЛПХ;</a:t>
            </a: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-на искусственное осеменение 42 голов КРС  - 12 граждан, ведущих ЛПХ</a:t>
            </a:r>
          </a:p>
          <a:p>
            <a:endParaRPr lang="ru-RU" sz="1600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Сельское хозяйство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07154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Поголовье скота, голов</a:t>
            </a:r>
            <a:endParaRPr lang="ru-RU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500174"/>
          <a:ext cx="7929617" cy="490540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29647"/>
                <a:gridCol w="1379994"/>
                <a:gridCol w="1379994"/>
                <a:gridCol w="1379103"/>
                <a:gridCol w="1379994"/>
                <a:gridCol w="1380885"/>
              </a:tblGrid>
              <a:tr h="10715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годы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Крупный рогатый скот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В т.ч. коровы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свиньи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Овцы и козы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cs typeface="Arial" pitchFamily="34" charset="0"/>
                        </a:rPr>
                        <a:t>Птица всех возрастов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47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cs typeface="Arial" pitchFamily="34" charset="0"/>
                        </a:rPr>
                        <a:t>525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209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35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196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cs typeface="Arial" pitchFamily="34" charset="0"/>
                        </a:rPr>
                        <a:t>476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47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404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182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463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737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47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cs typeface="Arial" pitchFamily="34" charset="0"/>
                        </a:rPr>
                        <a:t>409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cs typeface="Arial" pitchFamily="34" charset="0"/>
                        </a:rPr>
                        <a:t>183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434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169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1307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47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cs typeface="Arial" pitchFamily="34" charset="0"/>
                        </a:rPr>
                        <a:t>352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cs typeface="Arial" pitchFamily="34" charset="0"/>
                        </a:rPr>
                        <a:t>158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cs typeface="Arial" pitchFamily="34" charset="0"/>
                        </a:rPr>
                        <a:t>84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168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1032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47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cs typeface="Arial" pitchFamily="34" charset="0"/>
                        </a:rPr>
                        <a:t>330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cs typeface="Arial" pitchFamily="34" charset="0"/>
                        </a:rPr>
                        <a:t>146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200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Arial" pitchFamily="34" charset="0"/>
                          <a:cs typeface="Arial" pitchFamily="34" charset="0"/>
                        </a:rPr>
                        <a:t>706</a:t>
                      </a:r>
                      <a:endParaRPr lang="ru-RU" sz="20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47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387</a:t>
                      </a:r>
                      <a:endParaRPr lang="ru-RU" sz="200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151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131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1164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5476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319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133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111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77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994</a:t>
                      </a:r>
                      <a:endParaRPr lang="ru-RU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Сельское хозяйство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1071547"/>
            <a:ext cx="8215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Поголовье скота, гол. (в разрезе сельских поселений)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2" y="1571615"/>
          <a:ext cx="8643997" cy="507209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995418"/>
                <a:gridCol w="797417"/>
                <a:gridCol w="798354"/>
                <a:gridCol w="930633"/>
                <a:gridCol w="797417"/>
                <a:gridCol w="798354"/>
                <a:gridCol w="797417"/>
                <a:gridCol w="931570"/>
                <a:gridCol w="797417"/>
              </a:tblGrid>
              <a:tr h="80904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Крупный рогатый скот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т.ч. коровы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Свиньи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Птица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2343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01.01. 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01.01. 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01.01. 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01.01. 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01.01. 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01.01. 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01.01. 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cs typeface="Times New Roman" pitchFamily="18" charset="0"/>
                        </a:rPr>
                        <a:t>01.01. </a:t>
                      </a:r>
                      <a:r>
                        <a:rPr lang="ru-RU" sz="105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05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809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Александровское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218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94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128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918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751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80904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Лукашкин-Ярское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04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Назинское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04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Новоникольское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57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04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Октябрьское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04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Северное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045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Итого по району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387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319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151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1164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994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Сельское хозяйство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071546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К(Ф)Х Залесов А.В.	                                К(Ф)Х Долиев Х.И.		.</a:t>
            </a:r>
            <a:endParaRPr lang="ru-RU" b="1" dirty="0"/>
          </a:p>
        </p:txBody>
      </p:sp>
      <p:pic>
        <p:nvPicPr>
          <p:cNvPr id="5" name="Picture 3" descr="IMG-20181010-WA0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6" y="1571612"/>
            <a:ext cx="2922464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2" descr="C:\Users\User\Documents\сельское хозяйство\IMG-20180723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4179074"/>
            <a:ext cx="2943733" cy="210744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2" descr="\\192.168.31.5\Public\Лутфулина\ФОТО Долиев Х.И\IMG-20190717-WA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571612"/>
            <a:ext cx="3000396" cy="500066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4" descr="\\192.168.31.5\Public\Лутфулина\ФОТО Долиев Х.И\IMG-20190717-WA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1571612"/>
            <a:ext cx="1785950" cy="235745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3" descr="C:\Users\User\AppData\Local\Microsoft\Windows\Temporary Internet Files\Content.IE5\J8ZQZ1ZO\IMG-20200204-WA0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4143380"/>
            <a:ext cx="1785950" cy="24288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Сельское хозяйство</a:t>
            </a:r>
            <a:endParaRPr lang="ru-RU" sz="28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8662" y="1142984"/>
            <a:ext cx="7143800" cy="64294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Приоритетные задачи</a:t>
            </a:r>
            <a:endParaRPr lang="ru-RU" sz="20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857364"/>
            <a:ext cx="3857652" cy="485778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</a:rPr>
              <a:t>Государственная поддержка:</a:t>
            </a:r>
          </a:p>
          <a:p>
            <a:pPr algn="ctr"/>
            <a:endParaRPr lang="ru-RU" sz="16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</a:rPr>
              <a:t>-техническое оснащение сельскохозяйственного производства – строительство убойного пункта или убойной площадки;</a:t>
            </a:r>
          </a:p>
          <a:p>
            <a:endParaRPr lang="ru-RU" sz="16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</a:rPr>
              <a:t>-приобретение оборудования молочного производства и переработки, </a:t>
            </a:r>
          </a:p>
          <a:p>
            <a:endParaRPr lang="ru-RU" sz="16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</a:rPr>
              <a:t>-приобретение техники для заготовки кормов,</a:t>
            </a:r>
          </a:p>
          <a:p>
            <a:endParaRPr lang="ru-RU" sz="1600" b="1" i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b="1" i="1" dirty="0" smtClean="0">
                <a:solidFill>
                  <a:schemeClr val="tx2">
                    <a:lumMod val="10000"/>
                  </a:schemeClr>
                </a:solidFill>
              </a:rPr>
              <a:t>- «Стартующий бизнес»</a:t>
            </a:r>
          </a:p>
          <a:p>
            <a:endParaRPr lang="ru-RU" dirty="0"/>
          </a:p>
        </p:txBody>
      </p:sp>
      <p:pic>
        <p:nvPicPr>
          <p:cNvPr id="31746" name="Picture 2" descr="Пресс-подборщик ПРФ-145 с трактором МТЗ 82 - YouTub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928802"/>
            <a:ext cx="3643338" cy="2049377"/>
          </a:xfrm>
          <a:prstGeom prst="rect">
            <a:avLst/>
          </a:prstGeom>
          <a:noFill/>
        </p:spPr>
      </p:pic>
      <p:pic>
        <p:nvPicPr>
          <p:cNvPr id="31748" name="Picture 4" descr="Молочное производство может появиться в Челнах — Татцентр.ру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071942"/>
            <a:ext cx="2571767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Транспорт и дорожная деятельность</a:t>
            </a:r>
            <a:endParaRPr lang="ru-RU" sz="2800" b="1" i="1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85720" y="1142984"/>
            <a:ext cx="3786214" cy="642942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Областной бюджет: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 млн. 200 тыс. руб.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720" y="1928802"/>
            <a:ext cx="3786214" cy="642942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Районный бюджет: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3 млн. 400 тыс. руб.</a:t>
            </a:r>
            <a:endParaRPr lang="ru-RU" b="1" i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 descr="D:\Documents\Дороги\Дороги 2020\Фото на сайт\АД Лебеде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3143272" cy="3859794"/>
          </a:xfrm>
          <a:prstGeom prst="rect">
            <a:avLst/>
          </a:prstGeom>
          <a:noFill/>
        </p:spPr>
      </p:pic>
      <p:pic>
        <p:nvPicPr>
          <p:cNvPr id="30722" name="Picture 2" descr="D:\Documents\Дороги\Дороги 2020\Фото на сайт\ПП Теремок ул. Нефтяников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142984"/>
            <a:ext cx="2399351" cy="3105435"/>
          </a:xfrm>
          <a:prstGeom prst="rect">
            <a:avLst/>
          </a:prstGeom>
          <a:noFill/>
        </p:spPr>
      </p:pic>
      <p:pic>
        <p:nvPicPr>
          <p:cNvPr id="30723" name="Picture 3" descr="D:\Documents\Дороги\Дороги 2020\Фото на сайт\ПП ДС Малышок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142984"/>
            <a:ext cx="2357454" cy="3081289"/>
          </a:xfrm>
          <a:prstGeom prst="rect">
            <a:avLst/>
          </a:prstGeom>
          <a:noFill/>
        </p:spPr>
      </p:pic>
      <p:pic>
        <p:nvPicPr>
          <p:cNvPr id="30724" name="Picture 4" descr="D:\Documents\Дороги\Дороги 2020\Фото на сайт\ПП ДС Малышок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357694"/>
            <a:ext cx="3143272" cy="22755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Транспорт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85723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Приоритетные задачи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0" y="24288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71538" y="1285860"/>
            <a:ext cx="74295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 в реализации государственной программы «Развитие транспортной инфраструктуры в Томской области» - завершение асфальтирования автодороги по ул. Лебедева 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Осуществление полномочий по организации пассажирских перевозок – субсидирование авиаперевозок.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Завершение асфальтирования автодороги «Александровское-35 км».</a:t>
            </a:r>
          </a:p>
          <a:p>
            <a:pPr marL="342900" indent="-342900">
              <a:buFontTx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Строительство автомобильной дороги в мкр. ул. Багряная-Пролетарская.</a:t>
            </a:r>
          </a:p>
          <a:p>
            <a:pPr marL="342900" indent="-342900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Строительство автостоянки по ул. Советская напротив здания МАОУ СОШ № 1.</a:t>
            </a:r>
          </a:p>
          <a:p>
            <a:pPr marL="342900" indent="-342900">
              <a:buFontTx/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Ремонт мостового перехода через 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Ларь-Ёган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Связь и телевидение</a:t>
            </a:r>
            <a:endParaRPr lang="ru-RU" sz="2800" b="1" i="1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500034" y="1643050"/>
            <a:ext cx="3714776" cy="71438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2020 год: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1214423"/>
            <a:ext cx="45005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оборудования сетей сотовой связи в селах района</a:t>
            </a:r>
          </a:p>
          <a:p>
            <a:endParaRPr lang="ru-RU" b="1" i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Помещение для сельского отделения почтовой связи</a:t>
            </a:r>
          </a:p>
          <a:p>
            <a:endParaRPr lang="ru-RU" b="1" i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Информационная открытость деятельности органов местного управления</a:t>
            </a:r>
          </a:p>
          <a:p>
            <a:endParaRPr lang="ru-RU" b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Улучшение качества Интернета в селах района</a:t>
            </a:r>
          </a:p>
          <a:p>
            <a:endParaRPr lang="ru-RU" b="1" i="1" dirty="0" smtClean="0">
              <a:solidFill>
                <a:schemeClr val="tx2">
                  <a:lumMod val="9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Подключении райцентра к оптоволоконным каналам связи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00034" y="4857760"/>
            <a:ext cx="3643338" cy="857256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Приоритетные задачи</a:t>
            </a:r>
            <a:endParaRPr lang="ru-RU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00042"/>
            <a:ext cx="7858180" cy="571504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Потребительский рынок и предпринимательство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1142984"/>
            <a:ext cx="78581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91 объект розничной торговли. 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Шесть торговых точек четырех торговых сетей – «Монетка», «Красное и белое», «Любимый», «Планета».</a:t>
            </a:r>
          </a:p>
          <a:p>
            <a:pPr>
              <a:buFont typeface="Wingdings" pitchFamily="2" charset="2"/>
              <a:buChar char="ü"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Один уличный  рынок на 14 рабочих мест. 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64318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Объем услуг общественного питания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19" y="3071811"/>
          <a:ext cx="8643998" cy="1485900"/>
        </p:xfrm>
        <a:graphic>
          <a:graphicData uri="http://schemas.openxmlformats.org/drawingml/2006/table">
            <a:tbl>
              <a:tblPr>
                <a:effectLst>
                  <a:outerShdw blurRad="57150" dist="38100" dir="5400000" algn="ctr" rotWithShape="0">
                    <a:schemeClr val="accent3">
                      <a:shade val="9000"/>
                      <a:satMod val="105000"/>
                      <a:alpha val="48000"/>
                    </a:schemeClr>
                  </a:outerShdw>
                  <a:reflection blurRad="6350" stA="52000" endA="300" endPos="35000" dir="5400000" sy="-100000" algn="bl" rotWithShape="0"/>
                </a:effectLst>
                <a:tableStyleId>{306799F8-075E-4A3A-A7F6-7FBC6576F1A4}</a:tableStyleId>
              </a:tblPr>
              <a:tblGrid>
                <a:gridCol w="1705279"/>
                <a:gridCol w="764435"/>
                <a:gridCol w="887873"/>
                <a:gridCol w="857256"/>
                <a:gridCol w="857256"/>
                <a:gridCol w="857256"/>
                <a:gridCol w="928694"/>
                <a:gridCol w="928694"/>
                <a:gridCol w="857255"/>
              </a:tblGrid>
              <a:tr h="57150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Оборот общественного питания 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тыс. руб.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28017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28011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26347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30563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49116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59430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38572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(-35%)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720" y="4572008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cs typeface="Times New Roman" pitchFamily="18" charset="0"/>
              </a:rPr>
              <a:t>Объем платных услуг</a:t>
            </a:r>
            <a:endParaRPr lang="ru-RU" b="1" i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8" y="5072074"/>
          <a:ext cx="8572560" cy="107157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643074"/>
                <a:gridCol w="785818"/>
                <a:gridCol w="857256"/>
                <a:gridCol w="857256"/>
                <a:gridCol w="857256"/>
                <a:gridCol w="857256"/>
                <a:gridCol w="928694"/>
                <a:gridCol w="928694"/>
                <a:gridCol w="857256"/>
              </a:tblGrid>
              <a:tr h="4181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Ед. изм.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6533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Объем платных услуг населению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167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160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177,8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177,7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173,5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164,9</a:t>
                      </a:r>
                      <a:endParaRPr lang="ru-RU" sz="12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79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(-48%)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tx2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tx2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tx2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428604"/>
            <a:ext cx="7643866" cy="500066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/>
              <a:t>Потребительский рынок и предпринимательство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000108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Производство хлеба и хлебобулочных изделий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7" y="1428737"/>
          <a:ext cx="8572561" cy="1948907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{D113A9D2-9D6B-4929-AA2D-F23B5EE8CBE7}</a:tableStyleId>
              </a:tblPr>
              <a:tblGrid>
                <a:gridCol w="1928829"/>
                <a:gridCol w="908136"/>
                <a:gridCol w="806376"/>
                <a:gridCol w="714380"/>
                <a:gridCol w="785818"/>
                <a:gridCol w="857256"/>
                <a:gridCol w="857256"/>
                <a:gridCol w="857256"/>
                <a:gridCol w="857254"/>
              </a:tblGrid>
              <a:tr h="527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показателя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Единица </a:t>
                      </a:r>
                      <a:r>
                        <a:rPr lang="ru-RU" sz="1300" b="1" i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измере-ния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</a:t>
                      </a:r>
                      <a:r>
                        <a:rPr lang="en-US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300" b="1" i="1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5701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Производство кондитерских изделий, тонн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17,5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16,7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17,0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17,3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  <a:tr h="7601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Производство хлеба и хлебобулочных изделий, тонн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млн. руб.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344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326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348,4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386,7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348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279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232</a:t>
                      </a:r>
                      <a:r>
                        <a:rPr lang="ru-RU" sz="13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300" b="1" i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(-17%)</a:t>
                      </a:r>
                      <a:endParaRPr lang="ru-RU" sz="13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9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9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90000"/>
                            <a:shade val="100000"/>
                            <a:satMod val="115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5720" y="3429000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Возмещение разницы в тарифах на электроэнергию,  вырабатываемую дизельными электростанциями и потребляемую  организациями при производстве хлеба – 779,2тыс. рублей (два предпринимателя)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AppData\Local\Microsoft\Windows\Temporary Internet Files\Content.Outlook\FYME2RL7\DSC_009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94"/>
            <a:ext cx="3809995" cy="2143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57694"/>
            <a:ext cx="3830878" cy="2214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28604"/>
            <a:ext cx="77724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3">
                    <a:lumMod val="75000"/>
                  </a:schemeClr>
                </a:solidFill>
              </a:rPr>
              <a:t>     Бюджет района</a:t>
            </a:r>
            <a:endParaRPr lang="ru-RU" sz="4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3755896" cy="1857388"/>
          </a:xfrm>
        </p:spPr>
        <p:txBody>
          <a:bodyPr>
            <a:normAutofit fontScale="70000" lnSpcReduction="20000"/>
          </a:bodyPr>
          <a:lstStyle/>
          <a:p>
            <a:endParaRPr lang="ru-RU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Бюджет муниципального образования «Александровский район» за 2020 год исполнен:</a:t>
            </a:r>
          </a:p>
          <a:p>
            <a:endParaRPr lang="ru-RU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1285860"/>
            <a:ext cx="47149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-по доходам - в объеме 725 539 тыс. рублей, или 98,3 % к запланированным назначениям,</a:t>
            </a: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-по расходам - в объеме 744 647 тыс. рублей или 98,1 % к запланированным ассигнованиям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luki-news.ru/public/reviews/90585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23" y="3500438"/>
            <a:ext cx="3786349" cy="27146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Малое и среднее предпринимательство</a:t>
            </a:r>
            <a:endParaRPr lang="ru-RU" sz="2800" b="1" i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28662" y="1714488"/>
          <a:ext cx="757242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2910" y="1000108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Распределение деятельности индивидуальных предпринимателей по видам экономической деятельности 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851648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Муниципальная программа «Развитие рыбной промышленности  в  Александровском районе на 2012-2020 годы»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071538" y="1785926"/>
            <a:ext cx="78581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2020 год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Субсидия на возмещение разницы в тарифах на электроэнергию, вырабатываемую дизельными электростанциями и потребляемую промышленными холодильными камерами в селах Новоникольское, Назино, Лукашкин Яр – 964 тыс. рублей (4 предпринимателя):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-936 тыс. руб. – областной бюджет;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-401 тыс. руб. – районный бюджет.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Субсидия приобретение современного орудия лова  (три предпринимателя):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-1 350 тыс. руб. – областной бюджет;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-150 тыс. руб. – районный бюджет.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Дополнительна мера поддержки в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2021 году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-предоставление субсидий на единицу продукции (консервную банку). 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Муниципальная программа «Развитие рыбной промышленности  в  Александровском районе на 2012-2020 годы»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85688" y="5429264"/>
            <a:ext cx="885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2020 год: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-20 работников на линии переработки рыбы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-20 видов рыбных консервов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-895 тыс. банок рыбных консервов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3116"/>
            <a:ext cx="418830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 descr="C:\Users\User\Desktop\Ковчег\20201008_143123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9421" y="1321579"/>
            <a:ext cx="1928826" cy="1714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Ковчег\20201008_143042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0034" y="1500174"/>
            <a:ext cx="2071702" cy="1643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User\Desktop\Рисунок8.png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348" y="3571876"/>
            <a:ext cx="1643074" cy="1857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Desktop\Рисунок2.jpg"/>
          <p:cNvPicPr/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786578" y="3429000"/>
            <a:ext cx="1714528" cy="2000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Малое и среднее предпринимательство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000108"/>
            <a:ext cx="7245120" cy="53578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u="sng" dirty="0" smtClean="0"/>
              <a:t>Приоритеты развития:</a:t>
            </a:r>
          </a:p>
          <a:p>
            <a:pPr algn="l"/>
            <a:endParaRPr lang="ru-RU" u="sng" dirty="0" smtClean="0"/>
          </a:p>
          <a:p>
            <a:pPr algn="l"/>
            <a:r>
              <a:rPr lang="ru-RU" b="1" i="1" dirty="0" smtClean="0"/>
              <a:t>-поддержка местных товаропроизводителей</a:t>
            </a:r>
          </a:p>
          <a:p>
            <a:pPr algn="l"/>
            <a:r>
              <a:rPr lang="ru-RU" b="1" i="1" dirty="0" smtClean="0"/>
              <a:t>предпринимателей, занимающихся рыбодобычей, переработкой рыбы, </a:t>
            </a:r>
          </a:p>
          <a:p>
            <a:pPr algn="l"/>
            <a:endParaRPr lang="ru-RU" b="1" i="1" dirty="0" smtClean="0"/>
          </a:p>
          <a:p>
            <a:pPr algn="l"/>
            <a:r>
              <a:rPr lang="ru-RU" b="1" i="1" dirty="0" smtClean="0"/>
              <a:t>-развитие малого и среднего предпринимательства путем привлечении дополнительных ресурсов через участие в региональных и федеральных программах, </a:t>
            </a:r>
          </a:p>
          <a:p>
            <a:pPr algn="l"/>
            <a:endParaRPr lang="ru-RU" b="1" i="1" dirty="0" smtClean="0"/>
          </a:p>
          <a:p>
            <a:pPr algn="l"/>
            <a:r>
              <a:rPr lang="ru-RU" b="1" i="1" dirty="0" smtClean="0"/>
              <a:t>-привлечение сельского населения на получение областных грантов на развитие фермерства и участие в проектах «Агростартап» и «Стартующий бизнес»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Социальная защита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071546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МП «Социальная поддержка населения Александровского  района»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571612"/>
            <a:ext cx="7643866" cy="92869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 млн. 747 тыс. рублей,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том числе 16 млн. 648 тыс. руб. – средства областного бюджета,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 млн. 099 тыс. руб. – средства бюджета района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714620"/>
            <a:ext cx="3571900" cy="135732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Обеспечение защиты прав и интересов детей-сирот и детей, оставшихся без попечения родителей, в том числе приобретение двух </a:t>
            </a:r>
            <a:r>
              <a:rPr lang="ru-RU" sz="1600" b="1" dirty="0" smtClean="0"/>
              <a:t>квартир</a:t>
            </a:r>
            <a:r>
              <a:rPr lang="ru-RU" sz="1400" b="1" dirty="0" smtClean="0"/>
              <a:t> для детей-сирот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2714620"/>
            <a:ext cx="3571900" cy="8572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Организация питания детей, проживающих в интернате – организовано питание для 6 детей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429132"/>
            <a:ext cx="3571900" cy="17145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Частичная компенсация расходов по содержанию детей из семей имеющих 3-х и более несовершеннолетних детей, посещающих детские сады – компенсация предоставлена на 83 детей</a:t>
            </a:r>
            <a:endParaRPr lang="ru-RU" sz="1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3857628"/>
            <a:ext cx="3714776" cy="92869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Организация и проведение праздничных мероприятий, значимых для населения Александровского района</a:t>
            </a:r>
            <a:endParaRPr lang="ru-RU" sz="1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5143512"/>
            <a:ext cx="3714776" cy="107157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Проведение мероприятий, связанных с занесением на доску почета Александровского района достойных жителей района</a:t>
            </a:r>
            <a:endParaRPr lang="ru-RU" sz="14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Социальная защита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928670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МП «Социальная поддержка населения Александровского  района»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1357298"/>
            <a:ext cx="3714776" cy="17145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Материальная помощь труженикам тыла, жителям блокадного Ленинграда, гражданам, приравненным к Ветеранам ВОВ, в том числе выполнен ремонт жилья труженице тыла и вдове погибшего участника войны – 427,423 тыс. руб.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3286124"/>
            <a:ext cx="3714776" cy="10001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Финансирование общественных организаций района (Совет ветеранов и Общество инвалидов) – 524 тыс. руб.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4500570"/>
            <a:ext cx="3714776" cy="16430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Материальная помощь на проезд в лечебные специализированные медицинские учреждения по направлению врачей – 82 обращения, 44 человека. Материальная помощь 12 гражданам, оказавшимся в трудной жизненной ситуации.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1357298"/>
            <a:ext cx="3714776" cy="1571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перевозок тел (останков) умерших или погибших в места проведения патологоанатомического вскрытия, судебно-медицинской экспертизы</a:t>
            </a:r>
            <a:endParaRPr lang="ru-RU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3286124"/>
            <a:ext cx="3714776" cy="7143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Финансовая поддержка МУП «Аптека № 29» – 900 тыс. руб.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4286256"/>
            <a:ext cx="3714776" cy="1928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филиала ОГУП «Областной аптечный склад» («Губернская аптека») – 1 млн. 030 тыс. руб.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Рынок труда</a:t>
            </a:r>
            <a:endParaRPr lang="ru-RU" sz="2800" b="1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0" y="1428737"/>
          <a:ext cx="8572557" cy="91368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108331"/>
                <a:gridCol w="618554"/>
                <a:gridCol w="702271"/>
                <a:gridCol w="745342"/>
                <a:gridCol w="612326"/>
                <a:gridCol w="726487"/>
                <a:gridCol w="606272"/>
                <a:gridCol w="726487"/>
                <a:gridCol w="726487"/>
              </a:tblGrid>
              <a:tr h="2143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Численность безработных, зарегистрированных  в органах государственной службы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занятости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261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274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142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64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Уровень безработицы, %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5,3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4,8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3,1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2,4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5918" y="1000108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Уровень безработицы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000372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                  Правонарушения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8" y="3357563"/>
          <a:ext cx="5143540" cy="71438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28763"/>
                <a:gridCol w="500066"/>
                <a:gridCol w="495983"/>
                <a:gridCol w="504148"/>
                <a:gridCol w="500066"/>
                <a:gridCol w="500066"/>
                <a:gridCol w="500066"/>
                <a:gridCol w="714382"/>
              </a:tblGrid>
              <a:tr h="2763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Показатели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ru-RU" sz="1100" b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2020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799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Зарегистрировано преступлений, ед.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130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135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129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117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 (+29%)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5357818" y="3000372"/>
          <a:ext cx="3571900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5720" y="4572008"/>
            <a:ext cx="4643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5037059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/>
              <a:t>    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-20%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5720" y="2357430"/>
            <a:ext cx="8572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Комплекс мер по восстановлению (до уровня 2019 года) численности занятого населения Александровского района: профориентации, содействию в трудоустройстве и </a:t>
            </a:r>
            <a:r>
              <a:rPr lang="ru-RU" sz="1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самозанятости</a:t>
            </a: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профессиональному дополнительному обучению, организации общественных работ и снижению неформальной занятости.</a:t>
            </a:r>
          </a:p>
          <a:p>
            <a:endParaRPr lang="ru-RU" sz="1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4143380"/>
            <a:ext cx="514353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-содержание дежурной диспетчерской службы, 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-эксплуатация систем видеонаблюдения, 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-техническое обслуживание системы контроля доступа,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-оснащение автотранспорта комплексной системой безопасности по спутниковым каналам передачи данных,</a:t>
            </a:r>
          </a:p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</a:rPr>
              <a:t>-ремонт помещений для дежурной диспетчерской службы,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(!) исполнение отдельных  государственных полномочий по организации мероприятий при осуществлении деятельности по обращению с животными без владельцев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Демография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643042" y="92867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   Численность населения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285861"/>
          <a:ext cx="8072496" cy="178594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574350"/>
                <a:gridCol w="585350"/>
                <a:gridCol w="701828"/>
                <a:gridCol w="701828"/>
                <a:gridCol w="701828"/>
                <a:gridCol w="701828"/>
                <a:gridCol w="701828"/>
                <a:gridCol w="701828"/>
                <a:gridCol w="701828"/>
              </a:tblGrid>
              <a:tr h="5102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0" i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 </a:t>
                      </a:r>
                      <a:endParaRPr lang="ru-RU" sz="1200" b="1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200" b="0" i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8255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8237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8174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8019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7921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7743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7706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Число прибывших</a:t>
                      </a:r>
                      <a:endParaRPr lang="ru-RU" sz="1200" b="1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0" i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lang="ru-RU" sz="1200" b="0" i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346</a:t>
                      </a:r>
                      <a:endParaRPr lang="ru-RU" sz="1200" b="0" i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336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331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332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289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51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Число убывших</a:t>
                      </a:r>
                      <a:endParaRPr lang="ru-RU" sz="1200" b="1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0" i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457</a:t>
                      </a:r>
                      <a:endParaRPr lang="ru-RU" sz="1200" b="0" i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370</a:t>
                      </a:r>
                      <a:endParaRPr lang="ru-RU" sz="1200" b="0" i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416</a:t>
                      </a:r>
                      <a:endParaRPr lang="ru-RU" sz="1200" b="0" i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458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411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396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277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10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миграционный  прирост, убыль (-) населения</a:t>
                      </a:r>
                      <a:endParaRPr lang="ru-RU" sz="1200" b="1" i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200" b="0" i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-87</a:t>
                      </a:r>
                      <a:endParaRPr lang="ru-RU" sz="1200" b="0" i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-24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-80</a:t>
                      </a:r>
                      <a:endParaRPr lang="ru-RU" sz="1200" b="0" i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-127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-79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0" dirty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-147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 smtClean="0">
                          <a:ln>
                            <a:noFill/>
                          </a:ln>
                          <a:solidFill>
                            <a:schemeClr val="tx2">
                              <a:lumMod val="1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+12</a:t>
                      </a:r>
                      <a:endParaRPr lang="ru-RU" sz="1200" b="0" i="0" dirty="0">
                        <a:ln>
                          <a:noFill/>
                        </a:ln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357290" y="3286124"/>
          <a:ext cx="6096000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Демография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1071547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Численность населения в разрезе сельских поселений, чел</a:t>
            </a:r>
            <a:r>
              <a:rPr lang="ru-RU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0" y="1571612"/>
          <a:ext cx="5857918" cy="442915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73865"/>
                <a:gridCol w="636730"/>
                <a:gridCol w="636730"/>
                <a:gridCol w="573057"/>
                <a:gridCol w="764076"/>
                <a:gridCol w="636730"/>
                <a:gridCol w="636730"/>
              </a:tblGrid>
              <a:tr h="41424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</a:tr>
              <a:tr h="35118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Александровский район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8237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8174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8019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7921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7743</a:t>
                      </a:r>
                      <a:endParaRPr lang="ru-RU" sz="1100" b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7706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</a:tr>
              <a:tr h="427119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Александровское сельское поселение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6978</a:t>
                      </a:r>
                      <a:endParaRPr lang="ru-RU" sz="1100" b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6938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6840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6787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6664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</a:tr>
              <a:tr h="35118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     с.Александровское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6902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6866</a:t>
                      </a:r>
                      <a:endParaRPr lang="ru-RU" sz="1100" b="1" i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6771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6721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6599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i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</a:tr>
              <a:tr h="35118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     д. Ларино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100" b="1" i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100" b="1" i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</a:tr>
              <a:tr h="35118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с.Лукашкин Яр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390</a:t>
                      </a:r>
                      <a:endParaRPr lang="ru-RU" sz="1100" b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388</a:t>
                      </a:r>
                      <a:endParaRPr lang="ru-RU" sz="1100" b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372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368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367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</a:tr>
              <a:tr h="35118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с.Назино</a:t>
                      </a:r>
                      <a:endParaRPr lang="ru-RU" sz="1100" b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380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383</a:t>
                      </a:r>
                      <a:endParaRPr lang="ru-RU" sz="1100" b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390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387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375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</a:tr>
              <a:tr h="35118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с.Новоникольское</a:t>
                      </a:r>
                      <a:endParaRPr lang="ru-RU" sz="1100" b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  <a:endParaRPr lang="ru-RU" sz="1100" b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  <a:endParaRPr lang="ru-RU" sz="1100" b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157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</a:tr>
              <a:tr h="35118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п.Октябрьский</a:t>
                      </a:r>
                      <a:endParaRPr lang="ru-RU" sz="1100" b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176</a:t>
                      </a:r>
                      <a:endParaRPr lang="ru-RU" sz="1100" b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1100" b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132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109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</a:tr>
              <a:tr h="427119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Северное сельское поселение</a:t>
                      </a:r>
                      <a:endParaRPr lang="ru-RU" sz="1100" b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lang="ru-RU" sz="1100" b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</a:tr>
              <a:tr h="35118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     п.Северный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100" b="1" i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b="1" i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</a:tr>
              <a:tr h="351186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     д.Светлая Протока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 b="1" i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b="1" i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100" b="1" i="1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i="1" dirty="0">
                        <a:solidFill>
                          <a:schemeClr val="tx2">
                            <a:lumMod val="1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3962" marR="43962" marT="0" marB="0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6215074" y="1571612"/>
          <a:ext cx="278608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571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Демография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000108"/>
            <a:ext cx="7854696" cy="35719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Основные демографические показатели Александровского района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22" y="1357298"/>
          <a:ext cx="8715430" cy="1357322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78086"/>
                <a:gridCol w="1460109"/>
                <a:gridCol w="639605"/>
                <a:gridCol w="639605"/>
                <a:gridCol w="639605"/>
                <a:gridCol w="639605"/>
                <a:gridCol w="639605"/>
                <a:gridCol w="639605"/>
                <a:gridCol w="639605"/>
              </a:tblGrid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родившихся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 умерших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117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Естественный прирост, убыль (-) населения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-7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-27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-20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-31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-47</a:t>
                      </a:r>
                      <a:endParaRPr lang="ru-RU" sz="13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5720" y="2928934"/>
            <a:ext cx="8715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«Предоставление молодым семьям поддержки на приобретение (строительство) жилья»:</a:t>
            </a:r>
          </a:p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1 512 тыс. руб. – две семьи.</a:t>
            </a:r>
          </a:p>
          <a:p>
            <a:r>
              <a:rPr lang="ru-RU" sz="16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 год -  3 024 тыс. рублей - шесть семей.</a:t>
            </a:r>
            <a:endParaRPr lang="ru-RU" sz="1600" b="1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58" y="4286256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Государственные жилищные сертификаты по переселению из районов Крайнего Севера и приравненных к ним местностям, выданные в 2016-2020 годах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43041" y="4929198"/>
          <a:ext cx="5933461" cy="15120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932466"/>
                <a:gridCol w="2000184"/>
                <a:gridCol w="2000811"/>
              </a:tblGrid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Получено ГЖС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Выдано ГЖС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200" b="1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676525" algn="l"/>
                        </a:tabLs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2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57166"/>
            <a:ext cx="7772400" cy="1071570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</a:rPr>
              <a:t>Доходы бюджета</a:t>
            </a:r>
            <a:endParaRPr lang="ru-RU" sz="4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571604" y="1214422"/>
          <a:ext cx="638175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Демография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928670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Привлечение квалифицированных кадров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2500306"/>
            <a:ext cx="3786214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 специалистов в образовательных учреждениях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2500306"/>
            <a:ext cx="3786214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специалистов в учреждении здравоохранения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214678" y="1428736"/>
            <a:ext cx="2857520" cy="928694"/>
          </a:xfrm>
          <a:prstGeom prst="downArrow">
            <a:avLst>
              <a:gd name="adj1" fmla="val 50000"/>
              <a:gd name="adj2" fmla="val 4853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млн. 817 тыс. руб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429000"/>
            <a:ext cx="8286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Приоритетные задачи:</a:t>
            </a:r>
          </a:p>
          <a:p>
            <a:endParaRPr lang="ru-RU" b="1" u="sng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увеличение количества молодых семей, получающих поддержку на приобретение или строительство жилья;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содействие в трудоустройстве, создание новых рабочих мест;</a:t>
            </a:r>
          </a:p>
          <a:p>
            <a:pPr>
              <a:buFontTx/>
              <a:buChar char="-"/>
            </a:pPr>
            <a:endParaRPr lang="ru-RU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поддержка молодых кадров, возвращающихся в Александровский район</a:t>
            </a:r>
            <a:endParaRPr lang="ru-RU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42862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Спорт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000108"/>
            <a:ext cx="83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Программа «Развитие физической культуры и спорта в Александровском районе на 2018-2022 годы»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071538" y="1571612"/>
            <a:ext cx="2857520" cy="10001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43 млн. 298 тыс. руб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объединение 12"/>
          <p:cNvSpPr/>
          <p:nvPr/>
        </p:nvSpPr>
        <p:spPr>
          <a:xfrm>
            <a:off x="714348" y="2857496"/>
            <a:ext cx="3643338" cy="2786082"/>
          </a:xfrm>
          <a:prstGeom prst="flowChartMer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endParaRPr lang="ru-RU" sz="1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Число детей, охваченных дополнительным образованием в области физической культуры и спорта – 333 человека</a:t>
            </a:r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3438" y="2428868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очередь капитального ремонта стадиона «Геолог» – 78 млн. руб.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1643050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очередь капитального ремонта стадиона «Геолог» – 50 млн. руб.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357562"/>
            <a:ext cx="4904506" cy="3214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90778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Спорт</a:t>
            </a:r>
            <a:endParaRPr lang="ru-RU" sz="2800" dirty="0"/>
          </a:p>
        </p:txBody>
      </p:sp>
      <p:pic>
        <p:nvPicPr>
          <p:cNvPr id="1027" name="Picture 3" descr="D:\Documents\бел\инвестиционные проекты\Капремонт стадиона 2018\+Геолог 22.04.2020\РД 15.04.2020 стадион Геолог\ЭП_стадиона «Геолог» в с.Александровское_13.04.2020 (1).jpg\ЭП_стадиона «Геолог» в с.Александровское_13.04.2020 (1)-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687707"/>
            <a:ext cx="8222762" cy="5813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Спорт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Documents\бел\инвестиционные проекты\Капремонт стадиона 2018\+Геолог 22.04.2020\РД 15.04.2020 стадион Геолог\ЭП_стадиона «Геолог» в с.Александровское_13.04.2020 (1).jpg\ЭП_стадиона «Геолог» в с.Александровское_13.04.2020 (1)-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8185066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51115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Спорт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cuments\бел\инвестиционные проекты\Капремонт стадиона 2018\+Геолог 22.04.2020\РД 15.04.2020 стадион Геолог\ЭП_стадиона «Геолог» в с.Александровское_13.04.2020 (1).jpg\ЭП_стадиона «Геолог» в с.Александровское_13.04.2020 (1)-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8185033" cy="5786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Культура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928670"/>
            <a:ext cx="6997440" cy="1000132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0000"/>
              </a:lnSpc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культуры, спорта и молодежной политики в Александровском районе на 2019-2023 годы» в 2020 году:</a:t>
            </a:r>
          </a:p>
          <a:p>
            <a:pPr algn="l">
              <a:lnSpc>
                <a:spcPct val="110000"/>
              </a:lnSpc>
            </a:pP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78 млн. 267тыс. рублей, в том числе из областной бюджет – 22 млн. 643 тыс. рублей, бюджеты района и поселения – 55 млн. 624 тыс. рублей.</a:t>
            </a:r>
          </a:p>
          <a:p>
            <a:pPr algn="l"/>
            <a:endParaRPr lang="ru-RU" sz="1600" b="1" i="1" dirty="0" smtClean="0">
              <a:solidFill>
                <a:schemeClr val="accent4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ru-RU" sz="16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2000240"/>
            <a:ext cx="42862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проведено более 500 мероприятий, количество участников культурных мероприятий составило 63 320 человек. </a:t>
            </a:r>
          </a:p>
          <a:p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Коллективы РДК принимали участие в международных, всероссийских, межрегиональных выставках, конкурсах и фестивалях. Всего участников - 94 чел., 6 клубных формирований, 31 солист. </a:t>
            </a:r>
          </a:p>
          <a:p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международные заочные конкурсы было получено 14 дипломов за призовые места, за всероссийские – 3 диплома, VIII Губернаторский конкурс-фестиваль - 8 дипломов за призовые места. </a:t>
            </a:r>
          </a:p>
          <a:p>
            <a:endParaRPr lang="ru-RU" sz="1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Приобретена и установлена спортивная площадка в с. Назино, спортивное оборудование (клюшки для хоккеистов, мячи, сетка для футбольных ворот, лыжные ботинки).</a:t>
            </a:r>
          </a:p>
          <a:p>
            <a:endParaRPr lang="ru-RU" dirty="0"/>
          </a:p>
        </p:txBody>
      </p:sp>
      <p:pic>
        <p:nvPicPr>
          <p:cNvPr id="12291" name="Picture 3" descr="http://okmps-aleks.tom.muzkult.ru/media/2018/09/12/1218230458/image_image_3668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928802"/>
            <a:ext cx="3434748" cy="2286016"/>
          </a:xfrm>
          <a:prstGeom prst="rect">
            <a:avLst/>
          </a:prstGeom>
          <a:noFill/>
        </p:spPr>
      </p:pic>
      <p:pic>
        <p:nvPicPr>
          <p:cNvPr id="12293" name="Picture 5" descr="http://okmps-aleks.tom.muzkult.ru/media/2019/11/06/1266425334/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86256"/>
            <a:ext cx="342902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57150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Образование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857232"/>
            <a:ext cx="7854696" cy="571504"/>
          </a:xfrm>
        </p:spPr>
        <p:txBody>
          <a:bodyPr>
            <a:noAutofit/>
          </a:bodyPr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Обеспеченность района образовательными учреждениями по состоянию на 2020/2021 учебный год</a:t>
            </a:r>
            <a:endParaRPr lang="ru-RU" sz="1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5" y="1500171"/>
          <a:ext cx="7215239" cy="2967296"/>
        </p:xfrm>
        <a:graphic>
          <a:graphicData uri="http://schemas.openxmlformats.org/drawingml/2006/table">
            <a:tbl>
              <a:tblPr/>
              <a:tblGrid>
                <a:gridCol w="2928957"/>
                <a:gridCol w="1159679"/>
                <a:gridCol w="1678211"/>
                <a:gridCol w="1448392"/>
              </a:tblGrid>
              <a:tr h="28575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 учреждения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предусмотренных мест, ед.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занимающихся, чел.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2019/2020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учебный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2020/2021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771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№ 1 с. Александровское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МАОУ СОШ  №2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93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НОШ д. Ларино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93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ООШ п. Октябрьский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93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с. Лукашкин Яр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93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с. Назино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932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МКОУ СОШ с. Новоникольское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62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 по району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4643446"/>
            <a:ext cx="7715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Предоставлением общеобразовательных услуг в районе занимается  7 общеобразовательных учреждений.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Сферу дошкольного образования района представляют 4 детских сада. Всего дошкольным образованием в районе охвачено 472 ребенка, что на 8 человек больше 2019 года.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Система дополнительного образования представлена: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Домом детского творчества (ДДТ) – 627 воспитанников;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Детско-юношеской спортивной школой  – 333 воспитанника.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Образование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857232"/>
            <a:ext cx="7854696" cy="71438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20000"/>
              </a:lnSpc>
            </a:pPr>
            <a:r>
              <a:rPr lang="ru-RU" sz="21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 году расходы на образование составили 348 млн. 054 тыс. рублей, что меньше уровня 2019 года на 2%, в том числе:</a:t>
            </a:r>
          </a:p>
          <a:p>
            <a:pPr algn="l">
              <a:buFont typeface="Wingdings" pitchFamily="2" charset="2"/>
              <a:buChar char="Ø"/>
            </a:pPr>
            <a:endParaRPr lang="ru-RU" sz="16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378621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-обеспечение горячим питанием детей в школах (615 учащихся, в том числе 1-4 классы – 397, 5-11 классы – 218);</a:t>
            </a:r>
          </a:p>
          <a:p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-организация подвоза обучающихся детей из населенных пунктов района к общеобразовательным учреждениям;</a:t>
            </a:r>
          </a:p>
          <a:p>
            <a:pPr>
              <a:buFont typeface="Wingdings" pitchFamily="2" charset="2"/>
              <a:buChar char="Ø"/>
            </a:pPr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-поощрение 13 выпускников одиннадцатых классов;</a:t>
            </a:r>
          </a:p>
          <a:p>
            <a:pPr>
              <a:buFont typeface="Wingdings" pitchFamily="2" charset="2"/>
              <a:buChar char="Ø"/>
            </a:pPr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-участие в олимпиадах;</a:t>
            </a:r>
          </a:p>
          <a:p>
            <a:pPr>
              <a:buFont typeface="Wingdings" pitchFamily="2" charset="2"/>
              <a:buChar char="Ø"/>
            </a:pPr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выплата ежемесячного денежного вознаграждения за классное руководство;</a:t>
            </a:r>
          </a:p>
          <a:p>
            <a:pPr>
              <a:buFont typeface="Wingdings" pitchFamily="2" charset="2"/>
              <a:buChar char="Ø"/>
            </a:pPr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-за счет привлеченных средств АО «Томскнефть» были выделены средства на проведение ремонтных работ в здании МАОУ СОШ № 1 (ремонт полов в спортивном зале, ремонт полов в актовом зале, капитальный ремонт кровли спортивного и актового залов, ремонт входа в здание начальной школы) – работы завершаются уже в 2020 году;</a:t>
            </a:r>
          </a:p>
          <a:p>
            <a:pPr>
              <a:buFont typeface="Wingdings" pitchFamily="2" charset="2"/>
              <a:buChar char="Ø"/>
            </a:pPr>
            <a:endParaRPr lang="ru-RU" sz="12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ремонт имущества муниципальных учреждений района;</a:t>
            </a:r>
          </a:p>
          <a:p>
            <a:pPr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Мероприятия по пожарной безопасности.</a:t>
            </a:r>
          </a:p>
          <a:p>
            <a:endParaRPr lang="ru-RU" dirty="0"/>
          </a:p>
        </p:txBody>
      </p:sp>
      <p:pic>
        <p:nvPicPr>
          <p:cNvPr id="11266" name="Picture 2" descr="http://alexschool.ru/wp-content/uploads/2021/04/dsc08888-sca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00174"/>
            <a:ext cx="4071966" cy="2714644"/>
          </a:xfrm>
          <a:prstGeom prst="rect">
            <a:avLst/>
          </a:prstGeom>
          <a:noFill/>
        </p:spPr>
      </p:pic>
      <p:pic>
        <p:nvPicPr>
          <p:cNvPr id="11267" name="Picture 3" descr="http://aleks-alschool2.edu.tomsk.ru/wp-content/uploads/2021/03/IMG-20210303-WA0024-1-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357694"/>
            <a:ext cx="3143272" cy="2302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Приоритетные задачи в образовании, культуре и спорте</a:t>
            </a:r>
            <a:endParaRPr lang="ru-RU" sz="28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928670"/>
            <a:ext cx="4071966" cy="5715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Вторая очередь капитального ремонта стадиона «Геолог»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643050"/>
            <a:ext cx="2071702" cy="371477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Проектирование и капитальный ремонт объектов образования и культуры (здания МАОУ ДО «Детский сад  ЦРР-Теремок» здания МАОУ СОШ № 1, здания районного дома культуры и сельских клубов, строительство спортивного зала МАОУ СОШ № 2)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1643050"/>
            <a:ext cx="2071702" cy="292895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Создание в труднодоступных сёлах образовательных комплексов, объединяющих детские сады и школы в одно учреждение (с. Новоникольское)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928670"/>
            <a:ext cx="4071966" cy="57150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Доступный стабильный интернет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5572140"/>
            <a:ext cx="4071966" cy="928694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 в спортивных мероприятиях, проводимых на территории Томской области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4714884"/>
            <a:ext cx="4071966" cy="178595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Привлечение средств по договорам о социальном партнерстве от недропользователей, осуществляющих свою деятельность на территории района, для укрепления материально-технической базы учреждений образования и культуры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aleks-alschool2.edu.tomsk.ru/wp-content/uploads/2020/09/IMG-20200901-WA0019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14488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/>
          <p:cNvSpPr/>
          <p:nvPr/>
        </p:nvSpPr>
        <p:spPr>
          <a:xfrm>
            <a:off x="285720" y="3214686"/>
            <a:ext cx="8572560" cy="57150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Приобретение дизель-генератора для коммунального предприятия в Новоникольское сельское поселение – 290 тыс. руб.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Жилищно-коммунальное хозяйство и благоустройство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928670"/>
            <a:ext cx="7173682" cy="92869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33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Расходы на жилищно-коммунальную сферу из бюджета района и области в 2020 году составили 111 млн. 169 тыс. рублей, что на 70% выше, чем в 2019 году</a:t>
            </a:r>
            <a:r>
              <a:rPr lang="ru-RU" sz="33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857364"/>
            <a:ext cx="72866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rgbClr val="0070C0"/>
                </a:solidFill>
              </a:rPr>
              <a:t>Муниципальные программы :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«Социальное развитие сел Александровского района», 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«Комплексное развитие систем коммунальной инфраструктуры на территории Александровского района», 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«Повышение энергетической эффективности на территории Александровского района»</a:t>
            </a:r>
          </a:p>
          <a:p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285720" y="3929066"/>
            <a:ext cx="8643998" cy="571504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Компенсация расходов по организации электроснабжения от дизельных электростанций направлено в  села района Назино, Новоникольское, Лукашкин–Яр - 22 млн. 359 тыс. рублей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285720" y="4643446"/>
            <a:ext cx="8715436" cy="71438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Проведение капитального ремонта объектов коммунальной инфраструктуры в целях подготовки хозяйственного комплекса Томской области к безаварийному прохождению отопительного сезона - 7 млн. 900 тыс. рублей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285720" y="5500702"/>
            <a:ext cx="8715436" cy="71438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Пополнение оборотных средств, для завоза угля на отопительный сезон, организациям оказывающих услуги учреждениям бюджетной сферы - 4  946 тыс. руб.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85728"/>
            <a:ext cx="77724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i="1" dirty="0" smtClean="0">
                <a:solidFill>
                  <a:schemeClr val="accent3">
                    <a:lumMod val="75000"/>
                  </a:schemeClr>
                </a:solidFill>
              </a:rPr>
              <a:t>Расходы бюджета</a:t>
            </a:r>
            <a:endParaRPr lang="ru-RU" sz="4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85786" y="1142984"/>
          <a:ext cx="8143932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3477566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%     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500066"/>
          </a:xfrm>
        </p:spPr>
        <p:txBody>
          <a:bodyPr>
            <a:noAutofit/>
          </a:bodyPr>
          <a:lstStyle/>
          <a:p>
            <a:pPr algn="ctr"/>
            <a:r>
              <a:rPr lang="ru-RU" sz="2500" b="1" i="1" dirty="0" smtClean="0"/>
              <a:t>Жилищно-коммунальное хозяйство и благоустройство</a:t>
            </a:r>
            <a:endParaRPr lang="ru-RU" sz="2500" b="1" i="1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642910" y="1071546"/>
            <a:ext cx="7929618" cy="35719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Компенсация сверхнормативных расходов и выпадающих доходов – 16 845 тыс. руб.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642910" y="1571612"/>
            <a:ext cx="8001056" cy="642942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Обслуживание станции водоочистки, корректировка проектной документации, историко-культурная экспертиза – 1 754 тыс. руб.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642910" y="2357430"/>
            <a:ext cx="8072494" cy="78581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документации  по объекту «Газоснабжение и водоснабжение микрорайона индивидуальной жилой застройки южной части села» - 1 млн. руб. за счет средств ООО «Газпром </a:t>
            </a:r>
            <a:r>
              <a:rPr lang="ru-RU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трансгаз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Томск»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642910" y="3286124"/>
            <a:ext cx="8001056" cy="42862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Приобретение дизельного топлива – 3 025,2 тыс. руб.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642910" y="3857628"/>
            <a:ext cx="8143932" cy="71438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Финансовая помощь бюджетам Октябрьского и Северного сельских поселений на оплату потерь по электроэнергии, а также на ежегодное обслуживание линий электропередач п. Северный – 481,3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642910" y="4714884"/>
            <a:ext cx="8215370" cy="428628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Обеспечение содержания пожарных машин в селах района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ятиугольник 10"/>
          <p:cNvSpPr/>
          <p:nvPr/>
        </p:nvSpPr>
        <p:spPr>
          <a:xfrm>
            <a:off x="642910" y="5286388"/>
            <a:ext cx="8215370" cy="857256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Промывка и гидравлическое испытание трубопроводов системы отопления, техническое обслуживание и ремонт узлов учета энергоресурсов, оснащение образовательных учреждений фильтрами для очистки воды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500042"/>
            <a:ext cx="7313510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Жилищно-коммунальное хозяйство и благоустройство</a:t>
            </a:r>
            <a:endParaRPr lang="ru-RU" sz="2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928670"/>
            <a:ext cx="3967162" cy="107157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>Проект «Формирование комфортной городской среды» </a:t>
            </a:r>
          </a:p>
          <a:p>
            <a:pPr algn="ctr"/>
            <a:r>
              <a:rPr lang="ru-RU" sz="1600" b="1" i="1" dirty="0" smtClean="0">
                <a:latin typeface="Times New Roman"/>
                <a:ea typeface="Times New Roman"/>
              </a:rPr>
              <a:t> (2017-2020 гг. – 15 млн. 263 тыс. руб.)</a:t>
            </a:r>
            <a:endParaRPr lang="ru-RU" sz="1600" i="1" dirty="0"/>
          </a:p>
        </p:txBody>
      </p:sp>
      <p:sp>
        <p:nvSpPr>
          <p:cNvPr id="56326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://www.alsadm.ru/upload/images/econom/Do_i_Posle_(1)-2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857364"/>
            <a:ext cx="3571900" cy="2373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5124" name="Picture 4" descr="http://www.alsadm.ru/upload/images/econom/Do_i_Posle_(1)-2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256"/>
            <a:ext cx="3571900" cy="24115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4714876" y="928670"/>
            <a:ext cx="37862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Инициативное </a:t>
            </a:r>
            <a:r>
              <a:rPr lang="ru-RU" sz="14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бюджетирование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г.  - 1 537 тыс. руб.</a:t>
            </a:r>
          </a:p>
          <a:p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Установка детского игрового комплекса по адресу: д. Ларино, ул. Обская, д.17 Александровского района Томской области;</a:t>
            </a:r>
          </a:p>
          <a:p>
            <a:pPr>
              <a:buFontTx/>
              <a:buChar char="-"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Благоустройство детской спортивно-игровой площадки по ул. Багряная в с.  Александровское Александровского района Томской области.</a:t>
            </a:r>
            <a:endParaRPr lang="ru-RU" sz="1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5" name="Picture 5" descr="D:\Documents\Соглашения\Инициативное бюджетирование\Фото на 03.09.2020\IMG-20200903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571876"/>
            <a:ext cx="2035983" cy="27146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5126" name="Picture 6" descr="D:\Documents\Соглашения\Инициативное бюджетирование\Фото на 03.09.2020\IMG-20200903-WA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71876"/>
            <a:ext cx="2035984" cy="27146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Жилищно-коммунальное хозяйство и благоустройство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857232"/>
            <a:ext cx="7387996" cy="50006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Федеральная программа «Комплексное развитие сельских территорий»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1142985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42 млн. 829 тыс. рублей на реализацию следующих проектов: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-«Водопровод и станция обезжелезивания воды в с. Александровском Томской области (ул. Мира-ул. Майская)»;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-«Обустройство микрорайона индивидуальной жилой застройки ул. Пролетарская-ул. Багряная. Водоснабжение».</a:t>
            </a: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Софинансирование из районного бюджета составило 7 млн. 730 тыс. руб.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500306"/>
            <a:ext cx="2786082" cy="2089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D:\Documents\сельское хозяйство\Фото Водопровод Багряная-Пролетарская\IMG-20200728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00306"/>
            <a:ext cx="2762269" cy="2071702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643446"/>
            <a:ext cx="2786082" cy="20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643446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500" b="1" i="1" dirty="0" smtClean="0">
                <a:solidFill>
                  <a:schemeClr val="accent1">
                    <a:lumMod val="50000"/>
                  </a:schemeClr>
                </a:solidFill>
              </a:rPr>
              <a:t>Жилищно-коммунальное хозяйство и благоустройство</a:t>
            </a:r>
            <a:endParaRPr lang="ru-RU" sz="25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88900" indent="-6350"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Участие в федеральной программе «Комплексное развитие сельских территорий»:</a:t>
            </a:r>
          </a:p>
          <a:p>
            <a:endParaRPr lang="ru-RU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1)Газоснабжение микрорайона индивидуальной жилой застройки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ул.Калинина-Засаймочна-Мира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2022 год;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2)Водоснабжение микрорайона индивидуальной жилой застройки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ул.Калинина-Засаймочна-Мира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Газоснабжение микрорайона индивидуальной жилой застройки южной части села, ограниченного р. Сайма (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рыбзавод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р.Анвар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2023 год;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3)Водоснабжение  микрорайона индивидуальной жилой застройки южной части села, ограниченного р. Сайма (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рыбзавод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–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р.Анвар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2024 год.</a:t>
            </a:r>
          </a:p>
          <a:p>
            <a:endParaRPr lang="ru-RU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Общая стоимость объектов – более 400 млн. рублей.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Жилищно-коммунальное хозяйство и благоустройство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071546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</a:rPr>
              <a:t>Приоритетные задачи: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1571612"/>
            <a:ext cx="435771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-чистая питьевая вода;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-увеличение норматива потребления электрической энергии на одного человека в год, используемой при расчете субсидии на компенсацию местным бюджетам расходов по организации электроснабжения от дизельных электростанций;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-участие в федеральных и государственных программах -  строительство и проведение капитальных ремонтов объектов коммунальной инфраструктуры (строительство котельных в мкр. Казахстан и с. Назино, реконструкция топливного хозяйства, ремонты водонапорных башен, ремонт и теплоизоляция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тепло-водосетей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ремонты котельных и котлового оборудования, зданий дизельных электростанций и линий электропередач).</a:t>
            </a:r>
          </a:p>
          <a:p>
            <a:pPr>
              <a:buFont typeface="Wingdings" pitchFamily="2" charset="2"/>
              <a:buChar char="ü"/>
            </a:pP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785926"/>
            <a:ext cx="41434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-Региональная адресная программа по переселению граждан из аварийного жилищного фонда Томской области на 2019-2024 годы (переселение 8 многоквартирных домов, количество жилых помещений - 84, расселяемая площадь – 2730,8 м2, зарегистрированы 152 человека);</a:t>
            </a:r>
          </a:p>
          <a:p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-продолжение участия в федеральной программе «Комплексное развитие сельских территорий» в целях строительства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водо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1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газосетей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-формирование комплексной программы по обновлению материальной базы дизельных электростанций в сельских поселениях;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313510" cy="1000132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3">
                    <a:lumMod val="75000"/>
                  </a:schemeClr>
                </a:solidFill>
              </a:rPr>
              <a:t>Социальное партнерство</a:t>
            </a:r>
            <a:endParaRPr lang="ru-RU" sz="3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8" y="1357301"/>
          <a:ext cx="7858182" cy="337607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2750364"/>
                <a:gridCol w="1637120"/>
                <a:gridCol w="1506152"/>
                <a:gridCol w="1964546"/>
              </a:tblGrid>
              <a:tr h="478710"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Наименование предприятия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Сумма договора, руб.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Поступило на 31.12.2020, руб.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Остаток неполученных средств на 31.12.2020, руб.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12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АО «</a:t>
                      </a:r>
                      <a:r>
                        <a:rPr lang="ru-RU" sz="1200" b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Транснефть-Сибирь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»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200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200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195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ООО «Стимул-Т»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1 000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1 000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99195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ООО «</a:t>
                      </a:r>
                      <a:r>
                        <a:rPr lang="ru-RU" sz="1200" b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Южно-Охтеурское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»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600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600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5631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ООО «Газпром </a:t>
                      </a:r>
                      <a:r>
                        <a:rPr lang="ru-RU" sz="1200" b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трансгаз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 Томск»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1 000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1 000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59034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ООО ТПК «</a:t>
                      </a:r>
                      <a:r>
                        <a:rPr lang="ru-RU" sz="1200" b="1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Сибирькомплектация</a:t>
                      </a:r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»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300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150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150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2115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ООО «Александровский НПЗ»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1 150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1 150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62115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Итого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4 250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3 500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</a:rPr>
                        <a:t>750</a:t>
                      </a:r>
                      <a:endParaRPr lang="ru-RU" sz="1200" b="1" baseline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00" y="4857760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ООО «Газпром </a:t>
            </a:r>
            <a:r>
              <a:rPr lang="ru-RU" dirty="0" err="1" smtClean="0"/>
              <a:t>трансгаз</a:t>
            </a:r>
            <a:r>
              <a:rPr lang="ru-RU" dirty="0" smtClean="0"/>
              <a:t> Томск» – разработка проектно-сметной документации по объекту «Водоснабжение и газоснабжение  микрорайона индивидуальной жилой застройки южной части села, ограниченного р. Сайма (</a:t>
            </a:r>
            <a:r>
              <a:rPr lang="ru-RU" dirty="0" err="1" smtClean="0"/>
              <a:t>рыбзавод</a:t>
            </a:r>
            <a:r>
              <a:rPr lang="ru-RU" dirty="0" smtClean="0"/>
              <a:t>) – </a:t>
            </a:r>
            <a:r>
              <a:rPr lang="ru-RU" dirty="0" err="1" smtClean="0"/>
              <a:t>р.Анвар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2"/>
            <a:ext cx="7851648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Основные показатели социально-экономического развития Александровского района за 2020 год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844" y="1857364"/>
          <a:ext cx="4429156" cy="4746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5000628" y="1857364"/>
          <a:ext cx="3714776" cy="481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43636" y="4448048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+13%</a:t>
            </a:r>
            <a:endParaRPr lang="ru-RU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7166"/>
            <a:ext cx="7715304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Основные показатели социально-экономического развития Александровского района за 2020 год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1397000"/>
          <a:ext cx="8429684" cy="2603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42910" y="4000504"/>
          <a:ext cx="81439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500042"/>
            <a:ext cx="7643866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Основные показатели социально-экономического развития Александровского района за 2020 год</a:t>
            </a:r>
            <a:endParaRPr lang="ru-RU" sz="2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500174"/>
            <a:ext cx="292895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itchFamily="18" charset="0"/>
              </a:rPr>
              <a:t>Ввод жилья:</a:t>
            </a:r>
          </a:p>
          <a:p>
            <a:r>
              <a:rPr lang="ru-RU" sz="2000" b="1" dirty="0" smtClean="0">
                <a:latin typeface="Times New Roman" pitchFamily="18" charset="0"/>
              </a:rPr>
              <a:t>1581 кв.м (в 2 раза выше уровня 2019 года)</a:t>
            </a:r>
          </a:p>
          <a:p>
            <a:endParaRPr lang="ru-RU" sz="2000" b="1" dirty="0" smtClean="0">
              <a:latin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</a:rPr>
              <a:t>Уровень безработицы:</a:t>
            </a:r>
          </a:p>
          <a:p>
            <a:r>
              <a:rPr lang="ru-RU" sz="2000" b="1" dirty="0" smtClean="0">
                <a:latin typeface="Times New Roman" pitchFamily="18" charset="0"/>
              </a:rPr>
              <a:t>4% (в 2019 – 2,4%)</a:t>
            </a:r>
          </a:p>
          <a:p>
            <a:endParaRPr lang="ru-RU" sz="2000" b="1" dirty="0" smtClean="0">
              <a:latin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</a:endParaRPr>
          </a:p>
          <a:p>
            <a:r>
              <a:rPr lang="ru-RU" sz="2000" b="1" u="sng" dirty="0" smtClean="0">
                <a:latin typeface="Times New Roman" pitchFamily="18" charset="0"/>
              </a:rPr>
              <a:t>Среднемесячная заработная плата:</a:t>
            </a:r>
          </a:p>
          <a:p>
            <a:r>
              <a:rPr lang="ru-RU" sz="2000" b="1" dirty="0" smtClean="0">
                <a:latin typeface="Times New Roman" pitchFamily="18" charset="0"/>
              </a:rPr>
              <a:t>74 537 рублей (рост – 1,4%)</a:t>
            </a:r>
          </a:p>
          <a:p>
            <a:endParaRPr lang="ru-RU" b="1" dirty="0">
              <a:latin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500430" y="1428736"/>
          <a:ext cx="5357850" cy="15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857620" y="3000372"/>
          <a:ext cx="5000660" cy="15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3428992" y="4572008"/>
          <a:ext cx="5429288" cy="157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28604"/>
            <a:ext cx="7851648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Приоритетные задачи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928671"/>
            <a:ext cx="80010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Продолжить работу по привлечению дополнительных доходов в бюджет района и  продолжить работу по оптимизации и эффективному использованию бюджетных средств. </a:t>
            </a:r>
          </a:p>
          <a:p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2.Продолжить взаимное сотрудничество с организациями, осуществляющими деятельность на территории района, в части привлечения средств по договорам о социальном партнерстве, а также увеличения налоговых доходов бюджета.</a:t>
            </a:r>
          </a:p>
          <a:p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3.Активизировать работу по рациональному использованию муниципального имущества в целях эффективного расходования финансовых средств.</a:t>
            </a:r>
          </a:p>
          <a:p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4.Продолжить участие в федеральных и государственных программах и приоритетных проектах для привлечения безвозмездных поступлений из бюджетов других уровней.</a:t>
            </a:r>
          </a:p>
          <a:p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5.Активизировать работу по снижению неформальной занятости и  безработицы и созданию новых рабочих мест, развитию малого предпринимательства в сферах сельского хозяйства и производства.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1943</TotalTime>
  <Words>3391</Words>
  <PresentationFormat>Экран (4:3)</PresentationFormat>
  <Paragraphs>808</Paragraphs>
  <Slides>45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Солнцестояние</vt:lpstr>
      <vt:lpstr>Отчет  Главы Александровского района  о результатах деятельности Администрации Александровского района Томской области за 2020 год </vt:lpstr>
      <vt:lpstr>     Бюджет района</vt:lpstr>
      <vt:lpstr>Доходы бюджета</vt:lpstr>
      <vt:lpstr>Расходы бюджета</vt:lpstr>
      <vt:lpstr>Социальное партнерство</vt:lpstr>
      <vt:lpstr>Основные показатели социально-экономического развития Александровского района за 2020 год</vt:lpstr>
      <vt:lpstr>Основные показатели социально-экономического развития Александровского района за 2020 год</vt:lpstr>
      <vt:lpstr>Основные показатели социально-экономического развития Александровского района за 2020 год</vt:lpstr>
      <vt:lpstr>Приоритетные задачи</vt:lpstr>
      <vt:lpstr>Сельское хозяйство</vt:lpstr>
      <vt:lpstr>Сельское хозяйство</vt:lpstr>
      <vt:lpstr>Сельское хозяйство</vt:lpstr>
      <vt:lpstr>Сельское хозяйство</vt:lpstr>
      <vt:lpstr>Сельское хозяйство</vt:lpstr>
      <vt:lpstr>Транспорт и дорожная деятельность</vt:lpstr>
      <vt:lpstr>Транспорт</vt:lpstr>
      <vt:lpstr>Связь и телевидение</vt:lpstr>
      <vt:lpstr>Потребительский рынок и предпринимательство</vt:lpstr>
      <vt:lpstr>Потребительский рынок и предпринимательство</vt:lpstr>
      <vt:lpstr>Малое и среднее предпринимательство</vt:lpstr>
      <vt:lpstr>Муниципальная программа «Развитие рыбной промышленности  в  Александровском районе на 2012-2020 годы»</vt:lpstr>
      <vt:lpstr>Муниципальная программа «Развитие рыбной промышленности  в  Александровском районе на 2012-2020 годы»</vt:lpstr>
      <vt:lpstr>Малое и среднее предпринимательство</vt:lpstr>
      <vt:lpstr>Социальная защита</vt:lpstr>
      <vt:lpstr>Социальная защита</vt:lpstr>
      <vt:lpstr>Рынок труда</vt:lpstr>
      <vt:lpstr>Демография</vt:lpstr>
      <vt:lpstr>Демография</vt:lpstr>
      <vt:lpstr>Демография</vt:lpstr>
      <vt:lpstr>Демография</vt:lpstr>
      <vt:lpstr>Спорт</vt:lpstr>
      <vt:lpstr>Спорт</vt:lpstr>
      <vt:lpstr>Спорт</vt:lpstr>
      <vt:lpstr>Спорт</vt:lpstr>
      <vt:lpstr>Культура</vt:lpstr>
      <vt:lpstr>Образование</vt:lpstr>
      <vt:lpstr>Образование</vt:lpstr>
      <vt:lpstr>Приоритетные задачи в образовании, культуре и спорте</vt:lpstr>
      <vt:lpstr>Жилищно-коммунальное хозяйство и благоустройство</vt:lpstr>
      <vt:lpstr>Жилищно-коммунальное хозяйство и благоустройство</vt:lpstr>
      <vt:lpstr>Жилищно-коммунальное хозяйство и благоустройство</vt:lpstr>
      <vt:lpstr>Жилищно-коммунальное хозяйство и благоустройство</vt:lpstr>
      <vt:lpstr>Жилищно-коммунальное хозяйство и благоустройство</vt:lpstr>
      <vt:lpstr>Жилищно-коммунальное хозяйство и благоустройство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Отчет  Главы Александровского района о результатах деятельности Администрации Александровского района Томской области за 2019 год </dc:title>
  <dc:creator>Лутфулина</dc:creator>
  <cp:lastModifiedBy>PC61</cp:lastModifiedBy>
  <cp:revision>258</cp:revision>
  <dcterms:created xsi:type="dcterms:W3CDTF">2020-05-22T07:56:02Z</dcterms:created>
  <dcterms:modified xsi:type="dcterms:W3CDTF">2021-04-21T09:02:33Z</dcterms:modified>
</cp:coreProperties>
</file>