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0" r:id="rId4"/>
    <p:sldId id="262" r:id="rId5"/>
    <p:sldId id="259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91" autoAdjust="0"/>
  </p:normalViewPr>
  <p:slideViewPr>
    <p:cSldViewPr snapToGrid="0">
      <p:cViewPr varScale="1">
        <p:scale>
          <a:sx n="102" d="100"/>
          <a:sy n="102" d="100"/>
        </p:scale>
        <p:origin x="9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530B7-30EC-434F-8BAE-3ECC532E2826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81D9B-43C3-41D3-9F6D-2F6E43395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62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49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8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161AA-3D13-4DFB-9ADE-A43A5BF6A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9EC633-311C-490B-AF93-3D2B9E91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A3D1793-2D2F-4E45-9BFD-14040C64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2E654-2594-4F0C-A06D-C1AEB19A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16F7D0-6863-4FC3-BC64-AC4DD95B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839977-B647-443B-A3AC-DF5EE43A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76D6325-F938-4FF8-B61D-4C3EFA4EE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9913B4F-F89B-42F1-9E1B-F6AE1861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3D24694-CD75-4E22-8756-4D86E2C3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6B61C2F-B3C1-4A57-99F3-EF12EE92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30F2D66-9450-43D7-8201-204CE28D9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78CEA7C-08B6-4B8E-A884-A5E04E368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B365926-5AEB-4112-889B-BD546D82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5FB9948-7D03-4992-A760-D32D0EB4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495719-286F-4CDD-BAC3-C2C0A3D0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2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CF2153-7DC2-4CA9-8759-9FE99C9A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09EBC4-BC12-4920-B466-BEB06ABCA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D91D33-81AE-47CF-B6E6-04869AEF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D96D0B2-C6C0-4348-8BF4-1846C793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4F1B00-B85B-44B4-998C-E60BB9A1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5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E8C849-C22C-421F-9C5C-A423AC4A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BC2F504-1F0A-4FF9-9E7E-9FDE15D7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7C3C1C7-62E8-42D8-9731-FA231F09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2C9C8F3-F300-4046-8631-6A45E387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F1D43B-9820-4C14-9B8C-4D9E3A1E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3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E445CB-B09D-44EF-9456-E5137460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9DEAB8-932F-4C59-A6EA-F4F8CA936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54D248C-CEDA-400C-92E9-4845D2281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F74D3E2-4C0B-41BD-9D0F-9656EDEF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36BD4A3-0ADE-45B1-8DB6-14176193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5CDC204-B13A-4339-BD28-3DD50EF7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1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07F8BC-A6D5-462E-A485-1C231080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474567-8C53-4DD2-BA71-130F028F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FB92F32-4D33-4CAA-8C53-50622F54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0827DA2-4587-4B10-9457-4FF9F3BDA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8D040C-56E9-4997-BE73-2746064B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2C0CD56-3395-43BF-8BD8-4C7BFAC3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6595676-1E22-4705-ABC4-11A11167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3F4D4E1-2E83-4094-BDB7-AA09AEFE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47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F86BEF-E703-4964-BFBA-92204687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2D86E3-E807-4F04-AF74-3AD04C4D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050B082-A689-42ED-BF1A-BEC38D6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E92D520-E83C-4E9E-80B7-A5929179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B489C40-EDDC-452D-A396-71972006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8578F51-1B17-434F-862E-6CF3963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99D590B-11FF-49C7-9092-EF3816C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5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426E7F-6D7E-4A87-BF96-1B57ED51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B4E6AAD-DFC8-42A6-A8B4-EA07F8DF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022D56-BA16-4044-80DB-24445379C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103F430-435F-4026-85EA-BD175161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7D24E31-8AB2-4864-9876-576A619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62F4AEA-D850-484E-8F27-441EF583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4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0B79EA-F897-4400-9356-9D6A02E6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F312E05-29E2-4A12-81C3-B62A87430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34D68C7-32C8-42AB-A63D-B303635FC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22352B-182A-4F0B-BA10-CFC7343A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9772D3-668B-4159-860F-CC31843AC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DE1FC93-A051-49E9-8E1D-01B8536C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6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748A55-3585-45F0-A840-702CC524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632FA23-C90A-425E-8B19-879A03A7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6FC518-3A65-4E01-9485-00DC2C5AB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5830-C9C4-4BCB-B8A2-B25A635F3E35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D3C1DC-99B2-4EDC-B4D5-B0F670F40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CE02D1-88C9-4674-A0DA-ED03417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3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invetom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invetom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vetom.ru/programms/paket-dokument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4" y="406304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ЛЬГОТНЫЕ ЗАЙМЫ ДЛЯ САМОЗАНЯТЫХ ГРАЖДАН!</a:t>
            </a:r>
            <a:endParaRPr lang="ru-RU" altLang="ru-RU" sz="2400" u="none" dirty="0">
              <a:solidFill>
                <a:srgbClr val="562212"/>
              </a:solidFill>
              <a:latin typeface="Arial Black" panose="020B0A04020102020204" pitchFamily="34" charset="0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35350"/>
              </p:ext>
            </p:extLst>
          </p:nvPr>
        </p:nvGraphicFramePr>
        <p:xfrm>
          <a:off x="-1" y="1150358"/>
          <a:ext cx="12192000" cy="4964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5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5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1751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Условия новой программы кредитования: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Процентная ставка – от</a:t>
                      </a:r>
                      <a:r>
                        <a:rPr lang="ru-RU" sz="14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 6,5% до </a:t>
                      </a:r>
                      <a:r>
                        <a:rPr lang="ru-RU" sz="1400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7,5% </a:t>
                      </a:r>
                      <a:r>
                        <a:rPr lang="ru-RU" sz="14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(без дополнительных комиссий и сборов); </a:t>
                      </a: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Сумма: от 50 000 рублей до 500 000 рублей;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Срок: от 6 месяцев до 24 месяцев;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Отсрочка оплаты основного долга до 6 месяцев;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Обеспечение</a:t>
                      </a:r>
                      <a:r>
                        <a:rPr lang="ru-RU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: </a:t>
                      </a:r>
                      <a:r>
                        <a:rPr lang="ru-RU" sz="1400" u="sng" dirty="0">
                          <a:solidFill>
                            <a:srgbClr val="FF0000"/>
                          </a:solidFill>
                          <a:effectLst/>
                        </a:rPr>
                        <a:t>от 50 000 рублей до 200 000 рублей – без обеспечения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, от </a:t>
                      </a:r>
                      <a:r>
                        <a:rPr lang="ru-RU" sz="1400" u="sng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300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 001 до 500 000 рублей – поручительство </a:t>
                      </a:r>
                      <a:r>
                        <a:rPr lang="ru-RU" sz="1400" u="sng" dirty="0" err="1">
                          <a:solidFill>
                            <a:sysClr val="windowText" lastClr="000000"/>
                          </a:solidFill>
                          <a:effectLst/>
                        </a:rPr>
                        <a:t>физ</a:t>
                      </a:r>
                      <a:r>
                        <a:rPr lang="ru-RU" sz="1400" u="sng" dirty="0">
                          <a:solidFill>
                            <a:sysClr val="windowText" lastClr="000000"/>
                          </a:solidFill>
                          <a:effectLst/>
                        </a:rPr>
                        <a:t>/юр лица или предоставление залога;</a:t>
                      </a:r>
                      <a:endParaRPr lang="ru-RU" sz="1400" u="sng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624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Кому подходит: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55555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Данный финансовый продукт государственной поддержки актуален для ФЛ НПД, не являющимися ИП, зарегистрированным и осуществляющим деятельность на территории Томской области.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841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Цели: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Финансирование текущей деятельности: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пополнение оборотных средств;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оплата арендных платежей;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выплата заработной платы;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оплата текущих налоговых платежей, сборов, страховых взносов во внебюджетные фонды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Финансирование инвестиционной деятельности:</a:t>
                      </a:r>
                    </a:p>
                    <a:p>
                      <a:pPr marL="171450" lvl="0" indent="-171450">
                        <a:lnSpc>
                          <a:spcPts val="7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вложения во внеоборотные активы;</a:t>
                      </a:r>
                    </a:p>
                    <a:p>
                      <a:pPr marL="171450" lvl="0" indent="-171450">
                        <a:lnSpc>
                          <a:spcPts val="7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строительство, капитальный ремонт или реконструкция нежилых помещений, используемых для предпринимательской деятельности;</a:t>
                      </a:r>
                    </a:p>
                    <a:p>
                      <a:pPr marL="171450" lvl="0" indent="-171450">
                        <a:lnSpc>
                          <a:spcPts val="7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приобретение нежилых помещений, оборудования;</a:t>
                      </a:r>
                    </a:p>
                    <a:p>
                      <a:pPr marL="171450" lvl="0" indent="-171450">
                        <a:lnSpc>
                          <a:spcPts val="7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иные расходы, связанные с инвестиционной деятельностью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71500" y="6050749"/>
            <a:ext cx="114651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уважением, МКК Фонд микрофинансирования Томской области адрес: г. Томск, Московский тракт, дом 12, этаж 3, тел. 8 (3822) 901-000, 8 (3822) 902-910 http://invetom.ru/</a:t>
            </a:r>
          </a:p>
        </p:txBody>
      </p:sp>
    </p:spTree>
    <p:extLst>
      <p:ext uri="{BB962C8B-B14F-4D97-AF65-F5344CB8AC3E}">
        <p14:creationId xmlns:p14="http://schemas.microsoft.com/office/powerpoint/2010/main" val="98556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4" y="241187"/>
            <a:ext cx="103079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Финансирование текущей деятельности, для вновь открытых субъектов МСП</a:t>
            </a:r>
            <a:endParaRPr lang="ru-RU" altLang="ru-RU" sz="2400" u="none" dirty="0">
              <a:solidFill>
                <a:srgbClr val="562212"/>
              </a:solidFill>
              <a:latin typeface="Arial Black" panose="020B0A04020102020204" pitchFamily="34" charset="0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050430"/>
              </p:ext>
            </p:extLst>
          </p:nvPr>
        </p:nvGraphicFramePr>
        <p:xfrm>
          <a:off x="175846" y="1274812"/>
          <a:ext cx="11860823" cy="4361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414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190409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1454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Условия программ кредитования: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Процентная ставка – от</a:t>
                      </a:r>
                      <a:r>
                        <a:rPr lang="ru-RU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US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ru-RU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,</a:t>
                      </a:r>
                      <a:r>
                        <a:rPr lang="en-US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ru-RU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5% до </a:t>
                      </a:r>
                      <a:r>
                        <a:rPr lang="ru-RU" sz="1600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9% </a:t>
                      </a:r>
                      <a:r>
                        <a:rPr lang="ru-RU" sz="16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(без дополнительных комиссий и сборов); </a:t>
                      </a: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Сумма: от 50 000 рублей до </a:t>
                      </a:r>
                      <a:r>
                        <a:rPr lang="en-US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1 0</a:t>
                      </a: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00 000</a:t>
                      </a:r>
                      <a:r>
                        <a:rPr lang="en-US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рублей;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Срок: от 6 месяцев до 24 месяцев;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Отсрочка оплаты основного долга до 6 месяцев; </a:t>
                      </a: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1251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субъектов МСП, действующих от 3 до 6 месяцев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50 000 до 300 000 рублей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без обеспечения;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655162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Свыше 300 001 рублей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 обеспечение (поручительство физических лиц, юридических лиц и/или залог движимого, недвижимого имущества);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71500" y="6050749"/>
            <a:ext cx="114651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уважением, МКК Фонд микрофинансирования Томской области адрес: г. Томск, Московский тракт, дом 12, этаж 3, тел. 8 (3822) 901-000, 8 (3822) 902-910 http://invetom.ru/</a:t>
            </a:r>
          </a:p>
        </p:txBody>
      </p:sp>
    </p:spTree>
    <p:extLst>
      <p:ext uri="{BB962C8B-B14F-4D97-AF65-F5344CB8AC3E}">
        <p14:creationId xmlns:p14="http://schemas.microsoft.com/office/powerpoint/2010/main" val="269573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10B03C7-A7E3-4AFF-B670-F954C0BA2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431" y="0"/>
            <a:ext cx="5785104" cy="6858000"/>
          </a:xfrm>
          <a:prstGeom prst="rect">
            <a:avLst/>
          </a:prstGeom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63426351-89D8-4A38-B90C-8963AD7DB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539"/>
              </p:ext>
            </p:extLst>
          </p:nvPr>
        </p:nvGraphicFramePr>
        <p:xfrm>
          <a:off x="0" y="0"/>
          <a:ext cx="12192000" cy="6741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4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6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6657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600" b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Финансирование текущей деятельности: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пополнение оборотных средств;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оплата арендных платежей;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выплата заработной платы;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оплата текущих налоговых платежей, сборов, страховых взносов во внебюджетные фонды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Финансирование инвестиционной деятельности: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вложения во внеоборотные активы;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строительство, капитальный ремонт или реконструкция нежилых помещений, используемых для предпринимательской деятельности;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приобретение нежилых помещений, оборудования;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иные расходы, связанные с инвестиционной деятельностью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Рефинансирование целевых кредитов: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Рефинансирование целевых кредитов, привлеченных в российских кредитных организациях субъектами МСП, осуществляющими один или несколько видов экономической деятельности, установленных настоящими Правилами</a:t>
                      </a:r>
                      <a:endParaRPr lang="ru-RU" sz="105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4350" y="581025"/>
            <a:ext cx="677108" cy="51244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ЦЕЛИ МИКРОЗАЙМА</a:t>
            </a:r>
          </a:p>
        </p:txBody>
      </p:sp>
    </p:spTree>
    <p:extLst>
      <p:ext uri="{BB962C8B-B14F-4D97-AF65-F5344CB8AC3E}">
        <p14:creationId xmlns:p14="http://schemas.microsoft.com/office/powerpoint/2010/main" val="362305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="" xmlns:a16="http://schemas.microsoft.com/office/drawing/2014/main" id="{250D9586-C7C3-4A46-A708-D9F1FBB73229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E0398A-5E9C-468F-9D19-3117F97F17E2}"/>
              </a:ext>
            </a:extLst>
          </p:cNvPr>
          <p:cNvSpPr txBox="1"/>
          <p:nvPr/>
        </p:nvSpPr>
        <p:spPr>
          <a:xfrm>
            <a:off x="361025" y="142044"/>
            <a:ext cx="118901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345673"/>
              </p:ext>
            </p:extLst>
          </p:nvPr>
        </p:nvGraphicFramePr>
        <p:xfrm>
          <a:off x="96716" y="383035"/>
          <a:ext cx="11992707" cy="6372371"/>
        </p:xfrm>
        <a:graphic>
          <a:graphicData uri="http://schemas.openxmlformats.org/drawingml/2006/table">
            <a:tbl>
              <a:tblPr firstRow="1" firstCol="1" bandRow="1"/>
              <a:tblGrid>
                <a:gridCol w="284637">
                  <a:extLst>
                    <a:ext uri="{9D8B030D-6E8A-4147-A177-3AD203B41FA5}">
                      <a16:colId xmlns="" xmlns:a16="http://schemas.microsoft.com/office/drawing/2014/main" val="2771505011"/>
                    </a:ext>
                  </a:extLst>
                </a:gridCol>
                <a:gridCol w="11708070">
                  <a:extLst>
                    <a:ext uri="{9D8B030D-6E8A-4147-A177-3AD203B41FA5}">
                      <a16:colId xmlns="" xmlns:a16="http://schemas.microsoft.com/office/drawing/2014/main" val="3804456539"/>
                    </a:ext>
                  </a:extLst>
                </a:gridCol>
              </a:tblGrid>
              <a:tr h="2162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документов для рассмотрения заявления Заявителя – ФЛ ПДН: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4350072"/>
                  </a:ext>
                </a:extLst>
              </a:tr>
              <a:tr h="1837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Заявление-Анкета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30252643"/>
                  </a:ext>
                </a:extLst>
              </a:tr>
              <a:tr h="1837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Пояснительная записка о планируемом целевом использовании займа и источниках его погашения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6785298"/>
                  </a:ext>
                </a:extLst>
              </a:tr>
              <a:tr h="2436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 ФЛ НПД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3325266"/>
                  </a:ext>
                </a:extLst>
              </a:tr>
              <a:tr h="265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ИНН, СНИЛС ФЛ НПД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3773011"/>
                  </a:ext>
                </a:extLst>
              </a:tr>
              <a:tr h="2541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Заявление о согласии на обработку персональный данных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37797583"/>
                  </a:ext>
                </a:extLst>
              </a:tr>
              <a:tr h="400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о постановке на учет физического лица в качестве налогоплательщика налога на профессиональный доход -</a:t>
                      </a:r>
                      <a:r>
                        <a:rPr lang="ru-RU" sz="1400" spc="-3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электронной форме в мобильном приложении «Мой налог» или ЛК «Мой налог», с ЭЦП ФНС РФ;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78277345"/>
                  </a:ext>
                </a:extLst>
              </a:tr>
              <a:tr h="2661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о состоянии расчетов (доходах) по налогу на профессиональный доход -</a:t>
                      </a:r>
                      <a:r>
                        <a:rPr lang="ru-RU" sz="1400" spc="-3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электронной форме в мобильном приложении «Мой налог» или ЛК «Мой налог», с ЭЦП ФНС РФ;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26590377"/>
                  </a:ext>
                </a:extLst>
              </a:tr>
              <a:tr h="296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подтверждающие иные доходы и занятость Заявителя за период не менее полных 6-ти месяцев, до даты подачи заявки на микрозайм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47740068"/>
                  </a:ext>
                </a:extLst>
              </a:tr>
              <a:tr h="3983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Федеральной налоговой службы о состоянии расчетов по налогам, сборам, пеням, штрафам организаций и индивидуальных предпринимателей, подтверждающая отсутствие задолженности;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13357784"/>
                  </a:ext>
                </a:extLst>
              </a:tr>
              <a:tr h="10929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Справка из обслуживающей кредитной организации (при наличии нескольких организаций – из всех), содержащая информацию: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 движении денежных средств по расчётным счетам за последний завершённый календарный и текущий год;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 наличии (отсутствии) ссудной задолженности;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 наличии картотеки №2, претензий к счету.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наличии задолженности по кредитам в ПАО «Сбербанк России» - справку о наличии ссудной задолженности за последние 360 дней, картотеки №2, претензий к счету, сроком действия не более 1 месяца;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0194727"/>
                  </a:ext>
                </a:extLst>
              </a:tr>
              <a:tr h="18377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spc="-3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документы (по требованию Фонда, определяется индивидуально для каждого Заявителя)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0157090"/>
                  </a:ext>
                </a:extLst>
              </a:tr>
              <a:tr h="296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Договор аренды (субаренды) или свидетельство о праве собственности на используемые в бизнесе площади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16906424"/>
                  </a:ext>
                </a:extLst>
              </a:tr>
              <a:tr h="296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Фотографии с места ведения деятельности (не менее 3-х на адрес электронной почты Фонда </a:t>
                      </a:r>
                      <a:r>
                        <a:rPr lang="en-US" sz="1400" u="sng" spc="-3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fond</a:t>
                      </a:r>
                      <a:r>
                        <a:rPr lang="ru-RU" sz="1400" u="sng" spc="-3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@</a:t>
                      </a:r>
                      <a:r>
                        <a:rPr lang="en-US" sz="1400" u="sng" spc="-30" dirty="0" err="1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invetom</a:t>
                      </a:r>
                      <a:r>
                        <a:rPr lang="ru-RU" sz="1400" u="sng" spc="-3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1400" u="sng" spc="-30" dirty="0" err="1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ru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с фиксацией даты на фото)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1159625"/>
                  </a:ext>
                </a:extLst>
              </a:tr>
              <a:tr h="4298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Реквизиты, для перечисления суммы займа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4413550"/>
                  </a:ext>
                </a:extLst>
              </a:tr>
              <a:tr h="296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 документов на обеспечение по займу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314" marR="10157" marT="191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0399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11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="" xmlns:a16="http://schemas.microsoft.com/office/drawing/2014/main" id="{250D9586-C7C3-4A46-A708-D9F1FBB73229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E0398A-5E9C-468F-9D19-3117F97F17E2}"/>
              </a:ext>
            </a:extLst>
          </p:cNvPr>
          <p:cNvSpPr txBox="1"/>
          <p:nvPr/>
        </p:nvSpPr>
        <p:spPr>
          <a:xfrm>
            <a:off x="361025" y="142044"/>
            <a:ext cx="11890159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		                                                  </a:t>
            </a:r>
          </a:p>
          <a:p>
            <a:pPr algn="ctr"/>
            <a:r>
              <a:rPr lang="ru-RU" sz="2400" dirty="0"/>
              <a:t> </a:t>
            </a:r>
            <a:r>
              <a:rPr lang="en-US" sz="2400" dirty="0"/>
              <a:t>                                            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Шаги получения займа:</a:t>
            </a:r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	</a:t>
            </a:r>
            <a:r>
              <a:rPr lang="ru-RU" sz="1200" dirty="0"/>
              <a:t>						</a:t>
            </a:r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>
                <a:solidFill>
                  <a:srgbClr val="562212"/>
                </a:solidFill>
              </a:rPr>
              <a:t>ШАГ ПЕРВЫЙ – ПОДАТЬ ЗАЯВКУ: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1. Получите консультацию по телефонам</a:t>
            </a:r>
            <a:r>
              <a:rPr lang="ru-RU" sz="1600" b="1">
                <a:solidFill>
                  <a:srgbClr val="562212"/>
                </a:solidFill>
              </a:rPr>
              <a:t>: </a:t>
            </a:r>
            <a:r>
              <a:rPr lang="ru-RU" sz="1600" b="1" smtClean="0">
                <a:solidFill>
                  <a:srgbClr val="562212"/>
                </a:solidFill>
              </a:rPr>
              <a:t>902-910</a:t>
            </a:r>
            <a:r>
              <a:rPr lang="ru-RU" sz="1200" b="1" smtClean="0">
                <a:solidFill>
                  <a:srgbClr val="562212"/>
                </a:solidFill>
              </a:rPr>
              <a:t>, </a:t>
            </a:r>
            <a:r>
              <a:rPr lang="ru-RU" sz="1200" b="1" dirty="0">
                <a:solidFill>
                  <a:srgbClr val="562212"/>
                </a:solidFill>
              </a:rPr>
              <a:t>лично по адресу </a:t>
            </a:r>
            <a:r>
              <a:rPr lang="ru-RU" sz="1400" b="1" dirty="0">
                <a:solidFill>
                  <a:srgbClr val="562212"/>
                </a:solidFill>
              </a:rPr>
              <a:t>г. Томск ул. Московский тракт, 12 </a:t>
            </a:r>
            <a:r>
              <a:rPr lang="ru-RU" sz="1200" b="1" dirty="0">
                <a:solidFill>
                  <a:srgbClr val="562212"/>
                </a:solidFill>
              </a:rPr>
              <a:t> или напишите НАМ: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YS Text"/>
                <a:hlinkClick r:id="rId3"/>
              </a:rPr>
              <a:t>fond@invetom.ru</a:t>
            </a:r>
            <a:r>
              <a:rPr lang="ru-RU" sz="1200" b="1" dirty="0">
                <a:solidFill>
                  <a:srgbClr val="562212"/>
                </a:solidFill>
              </a:rPr>
              <a:t>	</a:t>
            </a:r>
          </a:p>
          <a:p>
            <a:endParaRPr lang="en-US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2. Предоставьте полный пакет документов </a:t>
            </a:r>
            <a:r>
              <a:rPr lang="en-US" sz="1200" dirty="0">
                <a:hlinkClick r:id="rId4"/>
              </a:rPr>
              <a:t>http://invetom.ru/programms/paket-dokumentov/</a:t>
            </a:r>
            <a:r>
              <a:rPr lang="ru-RU" sz="1200" b="1" dirty="0">
                <a:solidFill>
                  <a:srgbClr val="562212"/>
                </a:solidFill>
              </a:rPr>
              <a:t> </a:t>
            </a:r>
            <a:r>
              <a:rPr lang="en-US" sz="1200" b="1" dirty="0">
                <a:solidFill>
                  <a:srgbClr val="562212"/>
                </a:solidFill>
              </a:rPr>
              <a:t> </a:t>
            </a:r>
            <a:r>
              <a:rPr lang="ru-RU" sz="1200" b="1" dirty="0">
                <a:solidFill>
                  <a:srgbClr val="562212"/>
                </a:solidFill>
              </a:rPr>
              <a:t>в офис ул. Московский тракт, 12</a:t>
            </a:r>
          </a:p>
          <a:p>
            <a:endParaRPr lang="en-US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3. Срок рассмотрения ПОЛНОГО пакета документов  - 1 день!</a:t>
            </a:r>
            <a:endParaRPr lang="en-US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		</a:t>
            </a:r>
          </a:p>
          <a:p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>
                <a:solidFill>
                  <a:srgbClr val="562212"/>
                </a:solidFill>
              </a:rPr>
              <a:t>ШАГ ВТОРОЙ – УЗНАТЬ РЕШЕНИЕ: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1. Наш менеджер свяжется с Вами и сообщит решение.		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2. В случае, положительного решения сообщите нам, когда Вам удобно получить Заём.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3. Выберете дату погашения и сообщите нам реквизиты, для зачисления денежных средств.																	</a:t>
            </a:r>
          </a:p>
          <a:p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>
                <a:solidFill>
                  <a:srgbClr val="562212"/>
                </a:solidFill>
              </a:rPr>
              <a:t>ШАГ ТРЕТИЙ – ПОЛУЧЕНИЕ ДЕНЕЖНЫХ СРЕДСТВ И ЦЕЛЕВОЕ ИСПОЛЬЗОВАНИЕ:</a:t>
            </a:r>
            <a:r>
              <a:rPr lang="ru-RU" sz="1200" b="1" dirty="0">
                <a:solidFill>
                  <a:srgbClr val="562212"/>
                </a:solidFill>
              </a:rPr>
              <a:t>		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1. Подпишите Договор займа и получите пакет документов.					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2. С момента подписания Договора, в течение 3-х рабочих дней, мы зачислим денежные средства на указанные Вами реквизиты.				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3. ВАЖНО! В течение 60 дней предоставьте отчет о целевом использовании денежных средств (перечень документов будет указан в договоре Займа).	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2000" b="1" dirty="0">
                <a:solidFill>
                  <a:srgbClr val="562212"/>
                </a:solidFill>
              </a:rPr>
              <a:t>                                                                           </a:t>
            </a:r>
            <a:r>
              <a:rPr lang="en-US" sz="2000" b="1" dirty="0">
                <a:solidFill>
                  <a:srgbClr val="562212"/>
                </a:solidFill>
                <a:highlight>
                  <a:srgbClr val="FF0000"/>
                </a:highlight>
              </a:rPr>
              <a:t>http://invetom.ru/</a:t>
            </a:r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pPr algn="ctr"/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Будем рады видеть Вас в Фонде Микрофинансирования Томской области!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517679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693</Words>
  <Application>Microsoft Office PowerPoint</Application>
  <PresentationFormat>Широкоэкранный</PresentationFormat>
  <Paragraphs>123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Wingdings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Ставка: от 1 % до 4,675 % годовых с возможностью отсрочки уплаты основного долга на 6 месяцев. Максимальная сумма – 5 млн. рублей. на сумму до 300 тыс.руб. – без залога и поручительства;  на сумму до 1 млн.руб. – под поручительство физических лиц или залог; на сумму свыше 1 млн.руб. – залог движимого или недвижимого имущества. Цель: финансирование текущей деятельности (в т.ч. аренда, з/п, налоги), инвестиционной деятельности, рефинансирование.</dc:title>
  <dc:creator>Организация Кредитная</dc:creator>
  <cp:lastModifiedBy>Елена Демина</cp:lastModifiedBy>
  <cp:revision>43</cp:revision>
  <dcterms:created xsi:type="dcterms:W3CDTF">2020-08-28T02:19:09Z</dcterms:created>
  <dcterms:modified xsi:type="dcterms:W3CDTF">2021-11-08T08:06:51Z</dcterms:modified>
</cp:coreProperties>
</file>