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62" r:id="rId1"/>
    <p:sldMasterId id="2147485601" r:id="rId2"/>
    <p:sldMasterId id="2147485898" r:id="rId3"/>
  </p:sldMasterIdLst>
  <p:notesMasterIdLst>
    <p:notesMasterId r:id="rId44"/>
  </p:notesMasterIdLst>
  <p:handoutMasterIdLst>
    <p:handoutMasterId r:id="rId45"/>
  </p:handoutMasterIdLst>
  <p:sldIdLst>
    <p:sldId id="280" r:id="rId4"/>
    <p:sldId id="309" r:id="rId5"/>
    <p:sldId id="397" r:id="rId6"/>
    <p:sldId id="257" r:id="rId7"/>
    <p:sldId id="312" r:id="rId8"/>
    <p:sldId id="317" r:id="rId9"/>
    <p:sldId id="340" r:id="rId10"/>
    <p:sldId id="286" r:id="rId11"/>
    <p:sldId id="287" r:id="rId12"/>
    <p:sldId id="320" r:id="rId13"/>
    <p:sldId id="321" r:id="rId14"/>
    <p:sldId id="398" r:id="rId15"/>
    <p:sldId id="322" r:id="rId16"/>
    <p:sldId id="323" r:id="rId17"/>
    <p:sldId id="350" r:id="rId18"/>
    <p:sldId id="368" r:id="rId19"/>
    <p:sldId id="369" r:id="rId20"/>
    <p:sldId id="402" r:id="rId21"/>
    <p:sldId id="370" r:id="rId22"/>
    <p:sldId id="371" r:id="rId23"/>
    <p:sldId id="372" r:id="rId24"/>
    <p:sldId id="373" r:id="rId25"/>
    <p:sldId id="374" r:id="rId26"/>
    <p:sldId id="376" r:id="rId27"/>
    <p:sldId id="378" r:id="rId28"/>
    <p:sldId id="379" r:id="rId29"/>
    <p:sldId id="380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400" r:id="rId41"/>
    <p:sldId id="401" r:id="rId42"/>
    <p:sldId id="393" r:id="rId43"/>
  </p:sldIdLst>
  <p:sldSz cx="6858000" cy="9144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5FE"/>
    <a:srgbClr val="FF9900"/>
    <a:srgbClr val="FFFF99"/>
    <a:srgbClr val="ECF2A4"/>
    <a:srgbClr val="CCCC00"/>
    <a:srgbClr val="FFFF66"/>
    <a:srgbClr val="CCCCFF"/>
    <a:srgbClr val="FFCCCC"/>
    <a:srgbClr val="99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7" autoAdjust="0"/>
    <p:restoredTop sz="90463" autoAdjust="0"/>
  </p:normalViewPr>
  <p:slideViewPr>
    <p:cSldViewPr>
      <p:cViewPr>
        <p:scale>
          <a:sx n="84" d="100"/>
          <a:sy n="84" d="100"/>
        </p:scale>
        <p:origin x="-131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8"/>
      </p:cViewPr>
      <p:guideLst>
        <p:guide orient="horz" pos="3128"/>
        <p:guide orient="horz" pos="3133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622305446255121E-2"/>
          <c:y val="3.8360817052073622E-2"/>
          <c:w val="0.86612877237524355"/>
          <c:h val="0.6786316897328873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6.1576414436274318E-3"/>
          <c:y val="0.71577662005808951"/>
          <c:w val="0.57745599156984384"/>
          <c:h val="0.28422337994191132"/>
        </c:manualLayout>
      </c:layout>
      <c:overlay val="0"/>
      <c:txPr>
        <a:bodyPr/>
        <a:lstStyle/>
        <a:p>
          <a:pPr>
            <a:defRPr sz="1100" kern="100" spc="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2901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23BDCF-24BA-413E-894D-7C08A6CB1C37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2901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B48202-EAE0-40F9-9DB4-3FD36B812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29010" y="1"/>
            <a:ext cx="2930574" cy="49768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F3D4634-B3EB-4C9E-BB57-1A1B519796DF}" type="datetimeFigureOut">
              <a:rPr lang="ru-RU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5801" y="4722417"/>
            <a:ext cx="5409562" cy="447436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29010" y="9443242"/>
            <a:ext cx="2930574" cy="4976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defTabSz="913854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B6FDEB7-5E43-4AF6-9F71-07D2305EF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9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2788" y="746125"/>
            <a:ext cx="27955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EC15F35B-044C-44FB-A5F2-37FC5A5733E9}" type="slidenum">
              <a:rPr lang="ru-RU" altLang="ru-RU" smtClean="0"/>
              <a:pPr defTabSz="912813"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6506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2788" y="746125"/>
            <a:ext cx="27955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EC15F35B-044C-44FB-A5F2-37FC5A5733E9}" type="slidenum">
              <a:rPr lang="ru-RU" altLang="ru-RU" smtClean="0"/>
              <a:pPr defTabSz="912813"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006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171450" y="304800"/>
            <a:ext cx="6523038" cy="8047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58750" y="7138989"/>
            <a:ext cx="6542088" cy="17748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2000" y="4498989"/>
              <a:ext cx="4293900" cy="101723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9576"/>
              <a:ext cx="8281543" cy="1206807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8442" y="4316191"/>
              <a:ext cx="4937985" cy="92584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3600"/>
            <a:ext cx="5829300" cy="237347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741334"/>
            <a:ext cx="4800600" cy="19642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A64D-F686-487D-9F58-2A01BCD470F4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04E0-06CB-434E-957E-ACE0111DE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A863-A731-4453-8E8C-DF246358F6DF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16EB-62B6-4F31-A339-05C5287DA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171450" y="304800"/>
            <a:ext cx="6523038" cy="19034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64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2000" y="4502189"/>
              <a:ext cx="4293900" cy="1014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108" y="4319554"/>
              <a:ext cx="8281543" cy="120910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462" y="4334774"/>
              <a:ext cx="8164725" cy="110257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8442" y="4316172"/>
              <a:ext cx="4937985" cy="92839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930409"/>
            <a:ext cx="1543050" cy="5983111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30400"/>
            <a:ext cx="4514850" cy="5983112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DB07-4C44-4E2A-A09F-0F14B905E6AD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50C7F-1973-4B42-93CD-AA56A8754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96AE-86C0-4E3C-A07B-B3DD86DA1239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E0D5-0C6A-4F82-AC70-C220CD043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2235200"/>
            <a:ext cx="58293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A50C-1E21-48C1-8260-8A73886DDC87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FE8E-D42A-416C-9F41-37714C07C8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E3CC9-EC70-4A5E-9B9F-96AD7E8DD3D8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B001-8992-4C98-9E7C-50643737B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9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9"/>
            <a:ext cx="5829300" cy="200025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F9C25-85D3-41B5-9F7F-35CF5F263BC6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4F73-0342-44A6-9090-78621C949A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641600"/>
            <a:ext cx="3009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3009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FC0D2-8251-4BDE-8EB5-EFD589FC631C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F807-D3E6-4F9F-A53C-267B68DA4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5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4565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E00C7-1166-49F0-8633-C8861BF7E1A8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DEBA3-ED36-4F61-B81E-47ED392EF0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351C-5040-4697-8098-06DF4CA84F6F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7EF-1F6A-4904-9F83-655688E76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5A81-E68A-4955-9B01-37612EB179C1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D029-FB1F-4D08-8CFE-D3B51FDCCB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4D89-6016-45AF-B80A-FB6219F1179B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E746-0EE4-4F99-AB12-7CCD11063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9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9" y="363539"/>
            <a:ext cx="3833812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9"/>
            <a:ext cx="2255838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56E0-CA9B-444D-813E-080D26275476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DDF20-A27B-4CFC-B0BF-70A4F6E162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1"/>
            <a:ext cx="4114800" cy="10731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112A-4958-401B-BD85-A92A33B93C87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069F8-396F-4E37-A41A-FD6EA6072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5108-2187-4AE5-A141-77B735D32B9F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77FB-285B-459B-81E6-5A4E936A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508000"/>
            <a:ext cx="1543050" cy="7620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476750" cy="7620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F0C-DFEE-48B8-93A4-CCA3AD2A0653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3B6E-1305-4FB0-96C4-8285047D9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12801"/>
            <a:ext cx="5829300" cy="568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604000"/>
            <a:ext cx="4800600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65DD5-CFE1-4354-850C-40CF1BBC9FF7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283CAB-ACCC-4F5A-83C1-1806DA1972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3F74A-8B45-4E9B-A836-017C16BBC5C1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5E67-DFE3-4A7F-B7BE-BD3E49C3C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828801"/>
            <a:ext cx="5829300" cy="334010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425018"/>
            <a:ext cx="5829300" cy="150918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85F42-3B56-411C-A672-90010115092B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55F20-CFA9-4109-8BE7-CD396FF2C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3371850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1869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2546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D52EB-1404-4D51-BD21-A3425A815101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651A8-0CB6-4A97-8B66-6CE82F08A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133600"/>
            <a:ext cx="3031236" cy="6035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303014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2133600"/>
            <a:ext cx="303133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AD55F-4972-4E1C-9343-456C7D6B2169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11F56-E6A9-4A72-A580-39B5623AB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2950464"/>
            <a:ext cx="3031236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2950465"/>
            <a:ext cx="3031236" cy="52175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ADC01-3036-40FF-86F6-D969C5087601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15071-6A5E-4B59-BFD3-F2DC1C7F39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171450" y="304800"/>
            <a:ext cx="6523038" cy="6316663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4535489" y="5605463"/>
            <a:ext cx="2157412" cy="952500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1963738" y="5434013"/>
            <a:ext cx="4159250" cy="1133475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120901" y="5449888"/>
            <a:ext cx="4100513" cy="1033463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4208464" y="5430838"/>
            <a:ext cx="2479675" cy="869951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158750" y="5411788"/>
            <a:ext cx="6542088" cy="1771651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4" y="3284747"/>
            <a:ext cx="5829300" cy="2032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529" y="1916599"/>
            <a:ext cx="4813301" cy="12530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5113-0997-4071-9C00-B30E2C34F2C8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E1D8-D946-4E10-930B-F8034CF60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96B4E-337D-46FF-82FE-2E780419A0C9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71EB9-AB31-4C33-9D58-A982EA2E9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55600"/>
            <a:ext cx="2256235" cy="27940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64067"/>
            <a:ext cx="374689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251201"/>
            <a:ext cx="2256235" cy="4917017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C113B-416F-453C-B81F-458E195746C1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A21BA-B72B-4F6F-A503-5C4F1D60E9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04800"/>
            <a:ext cx="4283868" cy="11938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524000"/>
            <a:ext cx="4541043" cy="605472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747000"/>
            <a:ext cx="4283868" cy="711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BD3D3-7AFE-4668-B17F-65CCD4C9D100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E3B70-548F-42AD-B8A3-273E8FBD4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6A75C-8F5E-4BC1-A502-9061B4142987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AFB8B-42EB-4A1A-AEEB-EA41D02673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090B20-C0B6-494B-8D71-D4F9C294B108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D7E0D-1D7C-426B-A43C-119A6173CC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07491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572256"/>
            <a:ext cx="2866644" cy="45963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E2CD2-184D-4DF8-8C39-1C33714A5EC5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97F9-E563-417A-8F95-ED13E8E1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3570819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6" y="4572009"/>
            <a:ext cx="2865041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0" y="3570817"/>
            <a:ext cx="2866644" cy="85301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4572009"/>
            <a:ext cx="2866644" cy="35962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A48B-ED33-4004-9CE1-F63A1B7D1E3E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80C3-EA42-46CA-889A-E301ED85B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1908-88CE-4C4C-8A84-DFE7E5A2CDB8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A604-E35C-48CD-81AE-EA9ACB054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171450" y="304800"/>
            <a:ext cx="6523038" cy="19034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8750" y="952501"/>
            <a:ext cx="6542088" cy="1773239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535" y="4499174"/>
              <a:ext cx="4296246" cy="101645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7658" y="4319600"/>
              <a:ext cx="8279522" cy="120788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5314" y="4334846"/>
              <a:ext cx="8165713" cy="1101159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139" y="4316212"/>
              <a:ext cx="4941159" cy="92666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4E8F-2496-4389-97F2-4B0D63F1EED7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16D3-096F-497F-B893-92758C9D9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3038" cy="190341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158750" y="952500"/>
            <a:ext cx="6542088" cy="17764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2000" y="4502189"/>
              <a:ext cx="4293900" cy="1014638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9554"/>
              <a:ext cx="8281543" cy="1209109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774"/>
              <a:ext cx="8164725" cy="1102573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8442" y="4316172"/>
              <a:ext cx="4937985" cy="92839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775209"/>
            <a:ext cx="2514600" cy="2540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514600" cy="1670304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972" y="2438400"/>
            <a:ext cx="2928057" cy="508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BDB22-5205-4654-AC7C-0401E4FD421A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0BD7-5487-44CF-A36A-EF72A943D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171450" y="304800"/>
            <a:ext cx="6523038" cy="804703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158750" y="7138989"/>
            <a:ext cx="6542088" cy="17748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2000" y="4498989"/>
              <a:ext cx="4293900" cy="1017239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108" y="4319576"/>
              <a:ext cx="8281543" cy="1206807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462" y="4334810"/>
              <a:ext cx="8164725" cy="110186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8442" y="4316191"/>
              <a:ext cx="4937985" cy="92584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7" y="451556"/>
            <a:ext cx="2859484" cy="323991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0" y="3714053"/>
            <a:ext cx="2863850" cy="322862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650" y="1828800"/>
            <a:ext cx="2674620" cy="390144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BEA8-39AF-4EC0-BA6D-4E2A868FC0C7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BBF9F-CECE-4E6D-9A2A-48E95922F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1450" y="304800"/>
            <a:ext cx="6523038" cy="3290888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7107" name="Group 15"/>
          <p:cNvGrpSpPr>
            <a:grpSpLocks noChangeAspect="1"/>
          </p:cNvGrpSpPr>
          <p:nvPr/>
        </p:nvGrpSpPr>
        <p:grpSpPr bwMode="auto">
          <a:xfrm>
            <a:off x="158750" y="2239964"/>
            <a:ext cx="6542088" cy="1773237"/>
            <a:chOff x="-3905251" y="4294188"/>
            <a:chExt cx="13027839" cy="1892300"/>
          </a:xfrm>
        </p:grpSpPr>
        <p:sp>
          <p:nvSpPr>
            <p:cNvPr id="5129" name="Freeform 14"/>
            <p:cNvSpPr>
              <a:spLocks/>
            </p:cNvSpPr>
            <p:nvPr/>
          </p:nvSpPr>
          <p:spPr bwMode="hidden">
            <a:xfrm>
              <a:off x="4810535" y="4499173"/>
              <a:ext cx="4296246" cy="101645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130" name="Freeform 18"/>
            <p:cNvSpPr>
              <a:spLocks/>
            </p:cNvSpPr>
            <p:nvPr/>
          </p:nvSpPr>
          <p:spPr bwMode="hidden">
            <a:xfrm>
              <a:off x="-307658" y="4319599"/>
              <a:ext cx="8279522" cy="1207888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131" name="Freeform 22"/>
            <p:cNvSpPr>
              <a:spLocks/>
            </p:cNvSpPr>
            <p:nvPr/>
          </p:nvSpPr>
          <p:spPr bwMode="hidden">
            <a:xfrm>
              <a:off x="5314" y="4334846"/>
              <a:ext cx="8165713" cy="11011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>
          <p:nvSpPr>
            <p:cNvPr id="5132" name="Freeform 26"/>
            <p:cNvSpPr>
              <a:spLocks/>
            </p:cNvSpPr>
            <p:nvPr/>
          </p:nvSpPr>
          <p:spPr bwMode="hidden">
            <a:xfrm>
              <a:off x="4156139" y="4316211"/>
              <a:ext cx="4941159" cy="92666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  <p:sp useBgFill="1">
          <p:nvSpPr>
            <p:cNvPr id="5133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pitchFamily="34" charset="0"/>
              </a:endParaRPr>
            </a:p>
          </p:txBody>
        </p:sp>
      </p:grpSp>
      <p:sp>
        <p:nvSpPr>
          <p:cNvPr id="47108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450849"/>
            <a:ext cx="6172200" cy="16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3501" y="8332788"/>
            <a:ext cx="2840038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A0D004-6A82-4A98-ADF3-660D1E06FE64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464" y="8332788"/>
            <a:ext cx="2840037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92439" y="8332788"/>
            <a:ext cx="873125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992149-D5CE-4B1D-89AA-4CB80B12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3567114"/>
            <a:ext cx="5556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8" r:id="rId1"/>
    <p:sldLayoutId id="2147485660" r:id="rId2"/>
    <p:sldLayoutId id="2147485719" r:id="rId3"/>
    <p:sldLayoutId id="2147485659" r:id="rId4"/>
    <p:sldLayoutId id="2147485658" r:id="rId5"/>
    <p:sldLayoutId id="2147485657" r:id="rId6"/>
    <p:sldLayoutId id="2147485720" r:id="rId7"/>
    <p:sldLayoutId id="2147485721" r:id="rId8"/>
    <p:sldLayoutId id="2147485722" r:id="rId9"/>
    <p:sldLayoutId id="2147485656" r:id="rId10"/>
    <p:sldLayoutId id="2147485723" r:id="rId11"/>
    <p:sldLayoutId id="21474856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08000"/>
            <a:ext cx="6172200" cy="18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641600"/>
            <a:ext cx="6172200" cy="548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9"/>
            <a:ext cx="16002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285372-742C-4486-BBE2-CCF86275D910}" type="datetime1">
              <a:rPr lang="ru-RU" altLang="ru-RU" smtClean="0"/>
              <a:pPr>
                <a:defRPr/>
              </a:pPr>
              <a:t>21.07.2023</a:t>
            </a:fld>
            <a:endParaRPr lang="ru-RU" alt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9"/>
            <a:ext cx="21717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9"/>
            <a:ext cx="1600200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7CB8E-81B3-4ABB-A287-6B80D317B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99" r:id="rId1"/>
    <p:sldLayoutId id="2147485698" r:id="rId2"/>
    <p:sldLayoutId id="2147485697" r:id="rId3"/>
    <p:sldLayoutId id="2147485696" r:id="rId4"/>
    <p:sldLayoutId id="2147485695" r:id="rId5"/>
    <p:sldLayoutId id="2147485694" r:id="rId6"/>
    <p:sldLayoutId id="2147485693" r:id="rId7"/>
    <p:sldLayoutId id="2147485692" r:id="rId8"/>
    <p:sldLayoutId id="2147485691" r:id="rId9"/>
    <p:sldLayoutId id="2147485690" r:id="rId10"/>
    <p:sldLayoutId id="21474856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8475134"/>
            <a:ext cx="1564481" cy="48683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AA0D004-6A82-4A98-ADF3-660D1E06FE64}" type="datetime1">
              <a:rPr lang="ru-RU" smtClean="0"/>
              <a:pPr>
                <a:defRPr/>
              </a:pPr>
              <a:t>21.07.2023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8475134"/>
            <a:ext cx="2135981" cy="48683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8475134"/>
            <a:ext cx="421481" cy="48683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E992149-D5CE-4B1D-89AA-4CB80B1254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6343320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99" r:id="rId1"/>
    <p:sldLayoutId id="2147485900" r:id="rId2"/>
    <p:sldLayoutId id="2147485901" r:id="rId3"/>
    <p:sldLayoutId id="2147485902" r:id="rId4"/>
    <p:sldLayoutId id="2147485903" r:id="rId5"/>
    <p:sldLayoutId id="2147485904" r:id="rId6"/>
    <p:sldLayoutId id="2147485905" r:id="rId7"/>
    <p:sldLayoutId id="2147485906" r:id="rId8"/>
    <p:sldLayoutId id="2147485907" r:id="rId9"/>
    <p:sldLayoutId id="2147485908" r:id="rId10"/>
    <p:sldLayoutId id="214748590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snaz.tomsk.ru/image/resize/800x600/upload/images/gallery/selo/selo_2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hyperlink" Target="http://www.alssev.tomsk.ru/image/resize/800x600/upload/images/gallery/polet/s_visoty_8.jpg" TargetMode="External"/><Relationship Id="rId10" Type="http://schemas.openxmlformats.org/officeDocument/2006/relationships/hyperlink" Target="http://www.novonik.tomsk.ru/partition-140.html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167">
              <a:srgbClr val="92D050"/>
            </a:gs>
            <a:gs pos="7917">
              <a:schemeClr val="accent6">
                <a:lumMod val="40000"/>
                <a:lumOff val="60000"/>
              </a:schemeClr>
            </a:gs>
            <a:gs pos="19167">
              <a:srgbClr val="FFFF66"/>
            </a:gs>
            <a:gs pos="86272">
              <a:srgbClr val="5DD73E"/>
            </a:gs>
            <a:gs pos="34000">
              <a:srgbClr val="FFFF66"/>
            </a:gs>
            <a:gs pos="5000">
              <a:srgbClr val="CC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08768" y="2771800"/>
            <a:ext cx="631348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МУНИЦИПАЛЬНОЕ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ОБРАЗОВАНИЕ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«АЛЕКСАНДРОВСКИЙ РАЙОН»</a:t>
            </a: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2023 год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944" y="539749"/>
            <a:ext cx="1224782" cy="204035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074" name="Picture 2" descr="C:\Users\User\Desktop\IMG_20220520_16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9" y="4139952"/>
            <a:ext cx="6447139" cy="36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Прямоугольник 1"/>
          <p:cNvSpPr>
            <a:spLocks noChangeArrowheads="1"/>
          </p:cNvSpPr>
          <p:nvPr/>
        </p:nvSpPr>
        <p:spPr bwMode="auto">
          <a:xfrm>
            <a:off x="630238" y="1116014"/>
            <a:ext cx="6048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FFC000"/>
                </a:solidFill>
              </a:rPr>
              <a:t>Ведущие отрасли экономики – сферы эффективного</a:t>
            </a:r>
          </a:p>
          <a:p>
            <a:pPr algn="ctr"/>
            <a:r>
              <a:rPr lang="ru-RU" altLang="ru-RU" sz="1600" b="1" dirty="0">
                <a:solidFill>
                  <a:srgbClr val="FFC000"/>
                </a:solidFill>
              </a:rPr>
              <a:t>приложения капитала</a:t>
            </a:r>
            <a:endParaRPr lang="ru-RU" altLang="ru-RU" sz="1600" dirty="0">
              <a:solidFill>
                <a:srgbClr val="FFC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504" y="4355978"/>
            <a:ext cx="6014850" cy="12241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400" b="1" kern="0" dirty="0" smtClean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400" b="1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Деревообрабатывающее производство</a:t>
            </a:r>
            <a:endParaRPr lang="ru-RU" altLang="ru-RU" sz="1400" b="1" kern="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400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Лесозаготовка </a:t>
            </a:r>
            <a:r>
              <a:rPr lang="ru-RU" altLang="ru-RU" sz="14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территории </a:t>
            </a:r>
            <a:r>
              <a:rPr lang="ru-RU" altLang="ru-RU" sz="1400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ведется 7 субъектами малого и среднего предпринимательства предприятиями Александровского района, г. Сургута, г. Нижневартовска, г. </a:t>
            </a:r>
            <a:r>
              <a:rPr lang="ru-RU" altLang="ru-RU" sz="1400" kern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altLang="ru-RU" sz="1400" kern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трежевого.</a:t>
            </a: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2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152" y="1701800"/>
            <a:ext cx="6172200" cy="997992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4572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Добыча и переработка нефти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обычей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нефти на территории района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занимаются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нефтедобывающих предприятий,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01.01.2023 ими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добыто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1317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тонн сырой нефти,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 уровню 2021 </a:t>
            </a: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составило 102%.</a:t>
            </a:r>
            <a:endParaRPr lang="ru-RU" sz="1400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19208" y="8640671"/>
            <a:ext cx="873125" cy="487363"/>
          </a:xfrm>
        </p:spPr>
        <p:txBody>
          <a:bodyPr/>
          <a:lstStyle/>
          <a:p>
            <a:pPr>
              <a:defRPr/>
            </a:pPr>
            <a:fld id="{D174E746-0EE4-4F99-AB12-7CCD11063853}" type="slidenum">
              <a:rPr lang="ru-RU" sz="1400" smtClean="0"/>
              <a:pPr>
                <a:defRPr/>
              </a:pPr>
              <a:t>10</a:t>
            </a:fld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5351" y="2843810"/>
            <a:ext cx="6032126" cy="1368151"/>
          </a:xfrm>
          <a:prstGeom prst="round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Рыболовство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Выловом рыбы в районе занимаются 5 частных предприятия и Потребительское общество «Александровское», 35 индивидуальных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предпринимателей, коренные малочисленные народы Севера.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  вылова  рыбы 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на 01.01.2023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1838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тонн, что на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6,9%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выше уровня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kern="0" dirty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239" y="5724128"/>
            <a:ext cx="6097565" cy="2952328"/>
          </a:xfrm>
          <a:prstGeom prst="round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indent="4572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Потребительский </a:t>
            </a:r>
            <a:r>
              <a:rPr lang="ru-RU" sz="1400" b="1" kern="0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</a:p>
          <a:p>
            <a:pPr indent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района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зарегистрировано 77 объектов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розничной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торговли, в том числе 76 магазин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павильонов.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с. Александровского  работает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торговых точек пяти сетевых магазинов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райцентре функционирует один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уличный рынок -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14 рабочих мест.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розничной торговли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01.01.2023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244,3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 или 127,9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к уровню </a:t>
            </a:r>
            <a:r>
              <a:rPr lang="ru-RU" sz="14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kern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  </a:t>
            </a:r>
          </a:p>
          <a:p>
            <a:pPr indent="442913"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сети общественного питания свои услуги населению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оказывают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 и 1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столовая. Кафе и столовая рассчитаны на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места,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зала обслуживания посетителей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413,6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 м.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общественного питания на 01.01.2023 составил 40,7 млн. рублей или 118% к уровню 2021 года.</a:t>
            </a:r>
            <a:endParaRPr lang="ru-RU" sz="1400" kern="0" dirty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12" name="Объект 14"/>
          <p:cNvSpPr>
            <a:spLocks noGrp="1"/>
          </p:cNvSpPr>
          <p:nvPr>
            <p:ph idx="1"/>
          </p:nvPr>
        </p:nvSpPr>
        <p:spPr>
          <a:xfrm>
            <a:off x="647155" y="1331640"/>
            <a:ext cx="6112420" cy="3672408"/>
          </a:xfrm>
          <a:prstGeom prst="roundRect">
            <a:avLst/>
          </a:prstGeom>
          <a:gradFill flip="none" rotWithShape="1">
            <a:gsLst>
              <a:gs pos="0">
                <a:srgbClr val="0F6FC6">
                  <a:tint val="66000"/>
                  <a:satMod val="160000"/>
                </a:srgbClr>
              </a:gs>
              <a:gs pos="50000">
                <a:srgbClr val="0F6FC6">
                  <a:tint val="44500"/>
                  <a:satMod val="160000"/>
                </a:srgbClr>
              </a:gs>
              <a:gs pos="100000">
                <a:srgbClr val="0F6FC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algn="ctr">
            <a:solidFill>
              <a:srgbClr val="0F6FC6">
                <a:shade val="50000"/>
              </a:srgbClr>
            </a:solidFill>
            <a:miter lim="800000"/>
            <a:headEnd/>
            <a:tailEnd/>
          </a:ln>
        </p:spPr>
        <p:txBody>
          <a:bodyPr rtlCol="0" anchor="ctr">
            <a:noAutofit/>
          </a:bodyPr>
          <a:lstStyle/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300" b="1" kern="0" dirty="0" smtClean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400" b="1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Минеральные ресурсы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Александровский район относительно хорошо обеспечен минеральными ресурсами. Общераспространенные полезные ископаемые представлены преимущественно строительными материалами:  песок строительный, грунт строительный, имеются </a:t>
            </a:r>
            <a:r>
              <a:rPr lang="ru-RU" sz="1400" kern="0" dirty="0" err="1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кирпично</a:t>
            </a: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–керамзитовые глины, бурый уголь, залежи песка, пригодного для изготовления бутылочного стекла.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настоящее время имеются 1 месторождение кирпично-керамзитовых суглинков в районе с. Александровское и 4 месторождения строительного грунта в районе эксплуатации нефтяных месторождений.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районе выявлено 128 торфяных месторождений, большая часть которых отнесена к охраняемому и резервному фондам.  Эта категория включает торфяные месторождения, направление использования которых не определено или которые по каким-либо причинам в настоящее время не используются</a:t>
            </a:r>
            <a:r>
              <a:rPr lang="ru-RU" sz="1400" b="1" kern="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300" b="1" kern="0" dirty="0" smtClean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1300" b="1" kern="0" dirty="0" smtClean="0">
              <a:solidFill>
                <a:srgbClr val="0F6F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44928" y="8385388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600" smtClean="0"/>
              <a:pPr>
                <a:defRPr/>
              </a:pPr>
              <a:t>11</a:t>
            </a:fld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0689" y="5130007"/>
            <a:ext cx="6121400" cy="18002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65000"/>
            </a:pPr>
            <a:r>
              <a:rPr lang="ru-RU" alt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пищевых продуктов</a:t>
            </a:r>
            <a:r>
              <a:rPr lang="ru-RU" alt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полуфабрикатов</a:t>
            </a: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2913" algn="just">
              <a:buSzPct val="65000"/>
            </a:pP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пищевой отрасли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занято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человек. Объем производства составляет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265 т.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Производство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пищевых продуктов представлено производством хлеба и хлебобулочных изделий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кондитерских изделий,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полуфабрикатов, рыбных </a:t>
            </a:r>
            <a:r>
              <a:rPr lang="ru-RU" alt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продуктов,  молочных и мясных </a:t>
            </a:r>
            <a:r>
              <a:rPr lang="ru-RU" altLang="ru-RU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продуктов. Производство пищевых продуктов предоставляется только субъектами малого и среднего предпринимательства.</a:t>
            </a:r>
            <a:endParaRPr lang="en-US" alt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7152704"/>
            <a:ext cx="2448892" cy="14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58" y="6998463"/>
            <a:ext cx="2060710" cy="179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1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98439" y="1259632"/>
            <a:ext cx="6075063" cy="7416824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ru-RU" sz="1200" b="1" kern="1200" dirty="0">
                <a:solidFill>
                  <a:srgbClr val="526814"/>
                </a:solidFill>
                <a:effectLst/>
                <a:latin typeface="Arial"/>
                <a:ea typeface="Times New Roman"/>
              </a:rPr>
              <a:t>                                                </a:t>
            </a:r>
            <a:endParaRPr lang="ru-RU" sz="1200" b="1" kern="1200" dirty="0" smtClean="0">
              <a:solidFill>
                <a:schemeClr val="accent4">
                  <a:lumMod val="75000"/>
                </a:schemeClr>
              </a:solidFill>
              <a:effectLst/>
              <a:latin typeface="Arial"/>
              <a:ea typeface="Times New Roman"/>
            </a:endParaRPr>
          </a:p>
          <a:p>
            <a:pPr algn="ctr" fontAlgn="base"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Жилищно-коммунальное хозяйство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В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коммунальном хозяйстве района осуществляют свою деятельность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предприятия.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территории  района находится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котельных (4 из них работают на угле,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на газе),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водонапорных башен,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водозаборных скважин, комплекс очистных сооружений мощностью 700 куб. м/сутки,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72,85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км. тепловых сетей,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80,88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водопроводных, 4,6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 канализационных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38,287 км газовых сетей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Основной объем энергохозяйства находится на обслуживании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МКП 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Тепловодоснабжение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Александровском сельском поселении. Это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котельных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(66,7%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 общей численности котельных) и вырабатывают они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98%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общего объема вырабатываемой тепловой энергии,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71,176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км тепловых и паровых сетей, или около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97,7%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всех сетей.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Источниками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электроснабжения являются: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ПАО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Томскэнергосбыт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Александровском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Северном и Октябрьском сельских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поселениях;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дизельные электростанции в Лукашкин-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Ярском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Назинском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Новоникольском сельских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поселениях.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территории района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72  трансформаторных подстанции.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Выработано за 2022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тепловой энергии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.), полезный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(потребители)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43,1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43,8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Гкал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Подъем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324,7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318,1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полезный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отпуск (потребители)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233,5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тыс.м3 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.- 240,9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тыс.м3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Отпуск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сеть электрической энергии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17214,1 тыс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17102,8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), полезный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отпуск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электрической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энергии (потребители) –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16995,6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16844,9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тыс.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кВтч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На 01.07.2023 расходы на жилищно-коммунальное хозяйство из бюджета района и области составили 41,4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рублей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На 01.01.2023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общая площадь жилищного фонда района составила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237,8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тыс. кв. м. Обеспеченность общей площадью жилья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на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одного человека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32,2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ctr" fontAlgn="base"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ctr" fontAlgn="base">
              <a:spcAft>
                <a:spcPts val="0"/>
              </a:spcAft>
            </a:pPr>
            <a:r>
              <a:rPr lang="ru-RU" sz="1000" kern="1200" dirty="0">
                <a:solidFill>
                  <a:srgbClr val="526814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000" kern="1200" dirty="0" smtClean="0">
                <a:solidFill>
                  <a:srgbClr val="526814"/>
                </a:solidFill>
                <a:effectLst/>
                <a:latin typeface="Arial"/>
                <a:ea typeface="Times New Roman"/>
              </a:rPr>
              <a:t>    </a:t>
            </a:r>
          </a:p>
          <a:p>
            <a:pPr algn="ctr" fontAlgn="base">
              <a:spcAft>
                <a:spcPts val="0"/>
              </a:spcAft>
            </a:pPr>
            <a:r>
              <a:rPr lang="ru-RU" sz="1000" dirty="0">
                <a:solidFill>
                  <a:srgbClr val="526814"/>
                </a:solidFill>
                <a:latin typeface="Arial"/>
                <a:ea typeface="Times New Roman"/>
              </a:rPr>
              <a:t> </a:t>
            </a:r>
            <a:r>
              <a:rPr lang="ru-RU" sz="1000" dirty="0" smtClean="0">
                <a:solidFill>
                  <a:srgbClr val="526814"/>
                </a:solidFill>
                <a:latin typeface="Arial"/>
                <a:ea typeface="Times New Roman"/>
              </a:rPr>
              <a:t>  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34061" y="8522096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12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09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>
                    <a:tint val="3000"/>
                    <a:alpha val="95000"/>
                  </a:srgb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>
                    <a:tint val="3000"/>
                    <a:alpha val="95000"/>
                  </a:srgb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РАЙОН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33">
                    <a:tint val="3000"/>
                    <a:alpha val="95000"/>
                  </a:srgb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790" y="1835696"/>
            <a:ext cx="6210572" cy="6840760"/>
          </a:xfrm>
          <a:prstGeom prst="round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400" b="1" kern="0" dirty="0" smtClean="0">
              <a:solidFill>
                <a:srgbClr val="CCFF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 smtClean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 smtClean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 smtClean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endParaRPr lang="ru-RU" altLang="ru-RU" sz="1300" b="1" kern="0" dirty="0">
              <a:solidFill>
                <a:srgbClr val="A5D028">
                  <a:lumMod val="50000"/>
                </a:srgb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350" b="1" kern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Дорожное хозяйство</a:t>
            </a:r>
          </a:p>
          <a:p>
            <a:pPr indent="355600" algn="just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Протяженность дорог общего пользования местного и областного значения – 150,535 км., в т. ч. с твердым покрытием – 84,126 км. В общей протяженности дорог муниципальные дороги – 115,535 км. (по состоянию на 01.01.2023), или 76,7% протяженности дорог, дороги областного значения – 35  км. </a:t>
            </a:r>
          </a:p>
          <a:p>
            <a:pPr indent="355600" algn="just">
              <a:buNone/>
              <a:tabLst>
                <a:tab pos="355600" algn="l"/>
              </a:tabLst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В 2022 году выполнены работы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по строительству дороги в </a:t>
            </a:r>
            <a:r>
              <a:rPr lang="ru-RU" sz="1400" dirty="0" err="1">
                <a:effectLst/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. ул. Багряная-Пролетарская, финансирование составило более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млн. рублей. </a:t>
            </a:r>
          </a:p>
          <a:p>
            <a:pPr indent="355600" algn="just">
              <a:buNone/>
              <a:tabLst>
                <a:tab pos="355600" algn="l"/>
              </a:tabLst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8,5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было направлено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на отсыпку грунтовых дорог по улицам Майская и Сибирская и переулку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Тихому, эти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работы являются подготовительным этапом к дальнейшему их асфальтированию.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3 млн. рублей 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направлено на отсыпку дороги на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кладбище. </a:t>
            </a:r>
          </a:p>
          <a:p>
            <a:pPr indent="355600" algn="just">
              <a:buNone/>
              <a:tabLst>
                <a:tab pos="355600" algn="l"/>
              </a:tabLst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На обустройство пешеходного перехода по ул. Мира возле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стадиона «Геолог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» выделено 2,6 млн. рублей .</a:t>
            </a:r>
          </a:p>
          <a:p>
            <a:pPr indent="355600" algn="just">
              <a:buNone/>
              <a:tabLst>
                <a:tab pos="355600" algn="l"/>
              </a:tabLst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текущем году разрабатывается проект по асфальтированию ул. Молодежная (от ул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effectLst/>
                <a:latin typeface="Times New Roman" pitchFamily="18" charset="0"/>
                <a:cs typeface="Times New Roman" pitchFamily="18" charset="0"/>
              </a:rPr>
              <a:t>Засаймочная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до ул. Ленина).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работ запланировано на 2024 год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>
              <a:buNone/>
              <a:tabLst>
                <a:tab pos="355600" algn="l"/>
              </a:tabLst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В 2022 году на автомобильной дороге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«Александровское-35 км»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выполнен ямочный ремонт. В 2023 году планируется заасфальтировать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участки 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автодороги от </a:t>
            </a:r>
            <a:r>
              <a:rPr lang="ru-RU" sz="1400" dirty="0">
                <a:effectLst/>
                <a:latin typeface="Times New Roman" pitchFamily="18" charset="0"/>
                <a:cs typeface="Times New Roman" pitchFamily="18" charset="0"/>
              </a:rPr>
              <a:t>км 22+187м до км 24+187м.</a:t>
            </a:r>
          </a:p>
          <a:p>
            <a:pPr indent="355600" algn="just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Протяженности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дорог общего пользования местного значения, соответствующих нормативным требованиям к транспортно-эксплуатационным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показателям,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в общей протяженности автодорог общего пользования местного значения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– 9,7 км. Доля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населения, проживающего в населенных пунктах, не имеющих регулярного сообщения с </a:t>
            </a:r>
            <a:r>
              <a:rPr lang="ru-RU" sz="1350" dirty="0" err="1" smtClean="0"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. Александровское,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в общей численности населения района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составила 17 %.</a:t>
            </a:r>
          </a:p>
          <a:p>
            <a:pPr algn="just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         Содержанием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и обслуживанием автомобильных </a:t>
            </a:r>
            <a:r>
              <a:rPr lang="ru-RU" sz="1350" dirty="0" smtClean="0">
                <a:effectLst/>
                <a:latin typeface="Times New Roman" pitchFamily="18" charset="0"/>
                <a:cs typeface="Times New Roman" pitchFamily="18" charset="0"/>
              </a:rPr>
              <a:t>дорог занимаются частные предприятия и муниципальные унитарные предприятия жилищно-коммунального хозяйства района. </a:t>
            </a:r>
            <a:r>
              <a:rPr lang="ru-RU" sz="135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ru-RU" altLang="ru-RU" sz="1000" kern="0" dirty="0" smtClean="0">
              <a:solidFill>
                <a:srgbClr val="073E87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auto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000" kern="0" dirty="0" smtClean="0">
                <a:solidFill>
                  <a:srgbClr val="073E87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666" y="1161951"/>
            <a:ext cx="6194696" cy="673745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Строительство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На 01.01.2023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введено в действие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2940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кв. м жилья, введено в эксплуатацию 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26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индивидуальных жилых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домов. 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65514" y="8388424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13</a:t>
            </a:fld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4243"/>
              </p:ext>
            </p:extLst>
          </p:nvPr>
        </p:nvGraphicFramePr>
        <p:xfrm>
          <a:off x="620688" y="1116013"/>
          <a:ext cx="6048377" cy="77287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183"/>
                <a:gridCol w="360040"/>
                <a:gridCol w="3816154"/>
              </a:tblGrid>
              <a:tr h="58355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Александровском районе созданы условия успешной работы предпринимателей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7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районе разработана и действует: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757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Александровского  района на 2022-2026 годы» (Постановление Администрации района от 06.10.2021 № 891)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разработана в целях создания условий для создания благоприятных условий для развития малого и среднего предпринимательства на территории Александровского района на основе формирования эффективных механизмов его поддержки. В 2023 году на реализацию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данной программы было предусмотрено 1302,3 тыс. рублей, в том числе за счет средств областного бюджета 640,35 тыс. руб., за счет средств районного бюджета – 661,95 тыс. руб.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83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Сформирована базовая инфраструктура поддержки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предпринимательства:</a:t>
                      </a:r>
                      <a:endParaRPr lang="ru-RU" sz="14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563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 2007 года действует Центр поддержки предпринимательства Александровского района - объект инфраструктуры  поддержки субъектов малого предпринимательства, осуществляющий поддержку предпринимателей на начальной стадии их деятельности</a:t>
                      </a: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Центра поддержки предпринимательства направлена на: 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оказание консультационных услуг по вопросам предпринимательской деятельности, кадрового, бухгалтерского и налогового учета и других;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услуг по составлению налоговой и бухгалтерской отчетности, составление и оформление бизнес-планов.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01.07.2023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областного бюджета предоставлена субсидия на финансовое обеспечение затрат на развитие и обеспечение деятельности ЦПП в сумме 280 тыс. рублей, из бюджета района выделено 70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5" marB="45725"/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33257" y="8388424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14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44449" y="4858874"/>
            <a:ext cx="8027987" cy="539093"/>
          </a:xfrm>
          <a:prstGeom prst="rect">
            <a:avLst/>
          </a:prstGeom>
          <a:solidFill>
            <a:srgbClr val="CDE5FE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28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МАЛОЕ И СРЕДНЕЕ ПРЕДПРИНИМАТЕЛЬСТВО</a:t>
            </a:r>
            <a:endParaRPr lang="ru-RU" altLang="ru-RU" sz="2800" b="1" cap="all" dirty="0" smtClean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183" y="1114425"/>
            <a:ext cx="612891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01.07.2023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170 субъектов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98,8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 к уровню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01.01.2023.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134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предпринимателя. 146 человек зарегистрированы в качестве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83" y="2868751"/>
            <a:ext cx="615156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малых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средних предприятий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01.07.2023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составляет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или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117,3%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уровню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27712" y="8460432"/>
            <a:ext cx="873125" cy="487363"/>
          </a:xfrm>
        </p:spPr>
        <p:txBody>
          <a:bodyPr/>
          <a:lstStyle/>
          <a:p>
            <a:pPr>
              <a:defRPr/>
            </a:pPr>
            <a:fld id="{48107969-3C6D-4687-B29D-BB4A406761D9}" type="slidenum">
              <a:rPr lang="ru-RU" sz="1400" smtClean="0"/>
              <a:pPr>
                <a:defRPr/>
              </a:pPr>
              <a:t>15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9589" y="3923928"/>
            <a:ext cx="612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Распределение деятельности индивидуальных предпринимателей по видам экономической деятельности в Александровском районе следующее: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торговля – 39% от общей численности субъектов МСП;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предоставление услуг –21%;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транспорт и связь – 9%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рыболовство -  13%;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обрабатывающие производства – 6%;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строительство – 7%;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сельское хозяйство, охота и лесное хозяйство – 2%;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гостиницы и кафе – 3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%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РАЙОН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-5400000">
            <a:off x="-3744447" y="4860462"/>
            <a:ext cx="8027987" cy="539093"/>
          </a:xfrm>
          <a:prstGeom prst="rect">
            <a:avLst/>
          </a:prstGeom>
          <a:solidFill>
            <a:srgbClr val="CDE5FE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2800" dirty="0" smtClean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МАЛОЕ И СРЕДНЕЕ ПРЕДПРИНИМАТЕЛЬСТВО</a:t>
            </a:r>
            <a:endParaRPr lang="ru-RU" altLang="ru-RU" sz="2800" b="1" cap="all" dirty="0" smtClean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41182" y="8504783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16</a:t>
            </a:fld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5466" y="1114230"/>
            <a:ext cx="6118457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ПОДДЕРЖКА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МАЛОГО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СРЕДНЕГО ПРЕДПРИНИМАТЕЛЬСТВА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04714"/>
              </p:ext>
            </p:extLst>
          </p:nvPr>
        </p:nvGraphicFramePr>
        <p:xfrm>
          <a:off x="571725" y="1422007"/>
          <a:ext cx="6172198" cy="71104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72198"/>
              </a:tblGrid>
              <a:tr h="7110433">
                <a:tc>
                  <a:txBody>
                    <a:bodyPr/>
                    <a:lstStyle/>
                    <a:p>
                      <a:pPr marL="0" indent="357188" algn="just"/>
                      <a:endParaRPr lang="ru-RU" sz="145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2023 году на реализацию мероприятий муниципальной программы «Развитие  малого и среднего  предпринимательства на территории Александровского района на 2022-2026 годы» выделено 1302,3 тыс. рублей, в том числе за счет средств областного бюджета 640,35 тыс. рублей.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Средства направлены </a:t>
                      </a: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</a:t>
                      </a: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азвитие и обеспечение деятельности муниципального Центра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поддержки предпринимательства;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стартующего бизнеса;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организацию участия бизнеса в семинарах;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возмещение части затрат по производству и реализации хлеба организациям, использующим электроэнергию, вырабатываемую дизельными электростанциями.   </a:t>
                      </a:r>
                    </a:p>
                    <a:p>
                      <a:pPr marL="0" indent="357188" algn="just"/>
                      <a:r>
                        <a:rPr lang="ru-RU" sz="145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01.07.2023 расходы на реализацию мероприятий программы</a:t>
                      </a:r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составили 474,1 тыс. рублей.</a:t>
                      </a:r>
                      <a:endParaRPr lang="ru-RU" sz="1450" b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357188" algn="just"/>
                      <a:r>
                        <a:rPr lang="ru-RU" sz="1450" b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качестве имущественной поддержки предпринимателей действовали корректирующие понижающие коэффициенты к сумме арендной платы за имущество. В результате в 2022 году данной льготой воспользовались 3 субъекта малого и среднего предпринимательства.</a:t>
                      </a:r>
                    </a:p>
                  </a:txBody>
                  <a:tcPr marL="91436" marR="91436" marT="45723" marB="45723">
                    <a:solidFill>
                      <a:srgbClr val="ECF2A4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47" y="5796136"/>
            <a:ext cx="1919325" cy="25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5787539"/>
            <a:ext cx="3243131" cy="257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275" y="1114426"/>
            <a:ext cx="6192838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9900"/>
              </a:solidFill>
              <a:latin typeface="Candara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59971"/>
              </p:ext>
            </p:extLst>
          </p:nvPr>
        </p:nvGraphicFramePr>
        <p:xfrm>
          <a:off x="541337" y="1114425"/>
          <a:ext cx="6192838" cy="614934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92838"/>
              </a:tblGrid>
              <a:tr h="6121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SzPct val="65000"/>
                        <a:buFont typeface="Wingdings" pitchFamily="2" charset="2"/>
                        <a:buNone/>
                      </a:pPr>
                      <a:endParaRPr lang="ru-RU" altLang="ru-RU" sz="15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buSzPct val="65000"/>
                        <a:buFont typeface="Wingdings" pitchFamily="2" charset="2"/>
                        <a:buNone/>
                      </a:pPr>
                      <a:r>
                        <a:rPr lang="ru-RU" altLang="ru-RU" sz="15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Основными инвестиционными проектами в сельском хозяйстве стали открытие в с. Александровское двух крестьянских фермерских хозяйств.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Главой К(Ф)Х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Залесовым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 получена областная поддержка в виде гранта на приобретение поголовья КРС и строительство животноводческого двора в размере 3 млн. рублей. Расходование средств гранта осуществлено по целевому назначению в полном объеме, в установленные сроки. Построено здание фермы, приобретен племенной КРС.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Хозяйство развивается динамично, вышло на проектную мощность. В настоящее время в хозяйстве содержится 46 голов КРС, в том числе 16 дойных коров, 10 мясных коров и 2 лошади. Создано 3 постоянных рабочих места.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На 01.01.2023 года в КФХ произведено молока 440 ц., мяса 28 ц., реализовано молока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350 ц., мяса 25 ц.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Реализовано сельскохозяйственной продукции на 3500 тыс. руб. От реализации инвестиционного проекта поступило в бюджет района 60 тыс. руб. (НДФЛ).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Главой К(Ф)Х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Долиевым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Х.И. получена областная поддержка в виде гранта в размере 2 миллиона 890 рублей. Расходование средств гранта осуществлено по целевому назначению в полном объеме, в установленные сроки. Хозяйство развивается динамично, на 01.01.2023г. в настоящее время в хозяйстве содержится: 214 голов птицы. Создано 2 постоянных рабочих места.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На 01.01.2023 года в КФХ произведено и реализовано 19,25 ц. мяса птицы и яйца.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Реализовано сельскохозяйственной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продукции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сумму 318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,92 тыс. руб. Для выкармливания уток, кур несушек и кур мясо-яичного направления, было выращено для внутреннего потребления 0,6 тонн моркови и 3,7 тонн картофеля. Также, в течение сезона было заготовлено и скормлено птице 41 тонна зеленой массы.</a:t>
                      </a:r>
                      <a:r>
                        <a:rPr lang="ru-RU" sz="13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реализации инвестиционного проекта поступило в бюджет района поступило 24 тыс. руб. (НДФЛ). </a:t>
                      </a:r>
                    </a:p>
                    <a:p>
                      <a:pPr algn="just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endParaRPr lang="ru-RU" sz="15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436" marR="91436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989" y="8294661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17</a:t>
            </a:fld>
            <a:endParaRPr lang="ru-RU" sz="1400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99" y="1116013"/>
            <a:ext cx="959594" cy="80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B5E67-DFE3-4A7F-B7BE-BD3E49C3CCC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43416"/>
              </p:ext>
            </p:extLst>
          </p:nvPr>
        </p:nvGraphicFramePr>
        <p:xfrm>
          <a:off x="476672" y="1091582"/>
          <a:ext cx="6161013" cy="543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608261"/>
                <a:gridCol w="504056"/>
                <a:gridCol w="576064"/>
                <a:gridCol w="576065"/>
                <a:gridCol w="504055"/>
                <a:gridCol w="576064"/>
                <a:gridCol w="576064"/>
                <a:gridCol w="576064"/>
                <a:gridCol w="576064"/>
                <a:gridCol w="504056"/>
              </a:tblGrid>
              <a:tr h="341403">
                <a:tc gridSpan="11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Поголовье скота</a:t>
                      </a:r>
                    </a:p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скота,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403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коровы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Свиньи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2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1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Александровское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16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Лукашкин-Ярское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9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Назинское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800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Новоникольское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2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Октябрьское</a:t>
                      </a: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9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Северное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6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району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781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65" y="1091582"/>
            <a:ext cx="858837" cy="802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556522"/>
            <a:ext cx="2378801" cy="231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20" y="6556522"/>
            <a:ext cx="3185729" cy="21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ДЕЯТЕЛЬНОСТЬ/СИЛЬНЫЕ СТОРОНЫ И ВОЗМОЖНОСТИ</a:t>
            </a:r>
            <a:endParaRPr lang="ru-RU" altLang="ru-RU" sz="1600" b="1" cap="all" dirty="0" smtClean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275" y="1114426"/>
            <a:ext cx="619283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FF9900"/>
              </a:solidFill>
              <a:latin typeface="Candar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215" y="1391424"/>
            <a:ext cx="6192838" cy="67710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Разнообразие минерально-сырьевых ресурсов </a:t>
            </a: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Район известен большими запасами нефти и газа. На территории района открыто 26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месторождений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углеводородов, 22 из которых – нефтяные, 2 – газовых  и 2 – конденсатные. Запасы нефти составляют 304862 тыс. куб. м., газа – 1655 тыс. куб. м., конденсата – 260 тыс. куб. м.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Общераспространенные полезные ископаемые представлены преимущественно строительными материалами:  песок строительный, грунт строительный имеются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кирпично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–керамзитовые глины, бурый уголь, залежи песка, пригодного для изготовления бутылочного стекла.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настоящее время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месторождение кирпично-керамзитовых суглинков и 4 месторождения строительного грунта 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районе выявлено 128 торфяных месторождения, большая часть которых отнесена к охраняемому и резервному фондам.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Также в районе имеются месторождения питьевой пресной и минеральной воды.</a:t>
            </a:r>
          </a:p>
          <a:p>
            <a:pPr algn="ctr" eaLnBrk="1" hangingPunct="1">
              <a:defRPr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древесных ресурсов и дикоросов </a:t>
            </a: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Расчетная лесосека составляет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2235,7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м3, в том числе по хвойному хозяйству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1198,7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м3 и по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мягколиственному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хозяйству – 1037 тыс. м3.  Использование древесных ресурсов леса на сегодняшний день носит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неистощительный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характер.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Велик запас лекарственных  трав,  грибов, ягоды (клюква, брусника, черника, смородина и др.), ореха. Общий запас ягод в районе составляет 1150 </a:t>
            </a:r>
            <a:r>
              <a:rPr lang="ru-RU" altLang="ru-RU" sz="14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Суммарный запас грибов составляет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12,5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запасов области.  </a:t>
            </a:r>
          </a:p>
          <a:p>
            <a:pPr algn="just" eaLnBrk="1" hangingPunct="1">
              <a:defRPr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Эксплуатационные ресурсы кедрового ореха в годы со среднем урожаем составляют 6184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т.,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составляет 10,5% от запаса ореха в области. </a:t>
            </a:r>
            <a:endParaRPr lang="ru-RU" alt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33257" y="8407797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19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247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dirty="0" smtClean="0">
                <a:solidFill>
                  <a:srgbClr val="FFFFFF"/>
                </a:solidFill>
                <a:latin typeface="Candara" panose="020E0502030303020204" pitchFamily="34" charset="0"/>
              </a:rPr>
              <a:t>СОДЕРЖАНИЕ</a:t>
            </a:r>
          </a:p>
        </p:txBody>
      </p:sp>
      <p:sp>
        <p:nvSpPr>
          <p:cNvPr id="113666" name="Прямоугольник 17"/>
          <p:cNvSpPr>
            <a:spLocks noChangeArrowheads="1"/>
          </p:cNvSpPr>
          <p:nvPr/>
        </p:nvSpPr>
        <p:spPr bwMode="auto">
          <a:xfrm>
            <a:off x="598489" y="1190468"/>
            <a:ext cx="5113337" cy="74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Характеристика территории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……………....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Местная власть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………………………….….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Демография, рынок труда и заработной платы…………………………………………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Бюджет МО «Александровский район»….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Экономический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потенциал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………………...</a:t>
            </a:r>
            <a:endParaRPr lang="en-US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Малое и среднее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предпринимательство….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хозяйство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………………………...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Инвестиционная деятельность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Образование………………………………...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Здравоохранение……………………………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Культура…………………….……………….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Физическая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культура и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спорт.……………..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Структура 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Александровского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района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….…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Александровское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Северное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……………..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Лукашкин-Ярское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Назинское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………….…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Новоникольское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…..…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Октябрьское </a:t>
            </a: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сельское поселение</a:t>
            </a: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…………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Перспективы развития поселений района..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«Майские» Указы президента Российской Федерации» …………….……………….                        </a:t>
            </a:r>
            <a:r>
              <a:rPr lang="ru-RU" altLang="ru-RU" b="1" dirty="0" smtClean="0">
                <a:solidFill>
                  <a:srgbClr val="4D6A2A">
                    <a:lumMod val="75000"/>
                  </a:srgbClr>
                </a:solidFill>
                <a:cs typeface="Times New Roman" pitchFamily="18" charset="0"/>
              </a:rPr>
              <a:t>       </a:t>
            </a:r>
            <a:endParaRPr lang="ru-RU" altLang="ru-RU" b="1" dirty="0">
              <a:solidFill>
                <a:schemeClr val="bg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3667" name="Прямоугольник 17"/>
          <p:cNvSpPr>
            <a:spLocks noChangeArrowheads="1"/>
          </p:cNvSpPr>
          <p:nvPr/>
        </p:nvSpPr>
        <p:spPr bwMode="auto">
          <a:xfrm>
            <a:off x="5724525" y="1194509"/>
            <a:ext cx="935038" cy="74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4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5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6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7</a:t>
            </a:r>
          </a:p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9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15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17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19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23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26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27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28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29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30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31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32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33</a:t>
            </a:r>
            <a:endParaRPr lang="ru-RU" altLang="ru-RU" b="1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34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35</a:t>
            </a: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36</a:t>
            </a:r>
          </a:p>
          <a:p>
            <a:pPr>
              <a:lnSpc>
                <a:spcPct val="115000"/>
              </a:lnSpc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3</a:t>
            </a: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8</a:t>
            </a:r>
            <a:endParaRPr lang="ru-RU" altLang="ru-RU" b="1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МУНИЦИПАЛЬНОЕ ОБРАЗОВАНИЕ</a:t>
            </a:r>
          </a:p>
          <a:p>
            <a:pPr algn="ctr">
              <a:defRPr/>
            </a:pP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«АЛЕКСАНДРОВСКИЙ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РАЙОН»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2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</a:t>
            </a:r>
            <a:endParaRPr lang="ru-RU" altLang="ru-RU" sz="32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463" y="1500188"/>
            <a:ext cx="4968875" cy="863600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промышленности, привлекательные для инвестиционной деятельности на территории Александровского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680" y="3563938"/>
            <a:ext cx="2592288" cy="1224087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Деревообрабатывающая промышленность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03724" y="3563938"/>
            <a:ext cx="1977604" cy="1224087"/>
          </a:xfrm>
          <a:prstGeom prst="rect">
            <a:avLst/>
          </a:prstGeom>
          <a:solidFill>
            <a:srgbClr val="CDE5FE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Рыболовство и переработка рыбы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697" y="5905500"/>
            <a:ext cx="2232248" cy="1390104"/>
          </a:xfrm>
          <a:prstGeom prst="rect">
            <a:avLst/>
          </a:prstGeom>
          <a:solidFill>
            <a:srgbClr val="B2B9A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Пищевая промышленность 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03725" y="5816080"/>
            <a:ext cx="1977603" cy="1401216"/>
          </a:xfrm>
          <a:prstGeom prst="rect">
            <a:avLst/>
          </a:prstGeom>
          <a:solidFill>
            <a:srgbClr val="FFCCC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Добыча и переработка нефти и газа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3440362" y="6314802"/>
            <a:ext cx="747712" cy="285751"/>
          </a:xfrm>
          <a:prstGeom prst="leftRightArrow">
            <a:avLst/>
          </a:prstGeom>
          <a:solidFill>
            <a:srgbClr val="99CC00"/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28638" algn="l"/>
              </a:tabLs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73726" y="8316416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20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259" y="4023581"/>
            <a:ext cx="768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ДЕЯТЕЛЬНОСТЬ/ИНВЕСТИЦИОННО ПРИВЛЕКТЕЛЬНЫЕ ОТРАСЛИ</a:t>
            </a:r>
            <a:endParaRPr lang="ru-RU" altLang="ru-RU" sz="18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0713" y="1187451"/>
            <a:ext cx="6121400" cy="863600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8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Сферы эффективного приложения капитала – действующие </a:t>
            </a:r>
            <a:r>
              <a:rPr lang="ru-RU" altLang="ru-RU" sz="18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и планируемые инвестиционные </a:t>
            </a:r>
            <a:r>
              <a:rPr lang="ru-RU" altLang="ru-RU" sz="18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проекты</a:t>
            </a:r>
            <a:endParaRPr lang="ru-RU" altLang="ru-RU" sz="1800" b="1" kern="0" dirty="0" smtClean="0">
              <a:solidFill>
                <a:srgbClr val="33CC33">
                  <a:lumMod val="75000"/>
                </a:srgbClr>
              </a:solidFill>
              <a:effectLst/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0713" y="2195736"/>
            <a:ext cx="6132968" cy="1872208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None/>
              <a:defRPr/>
            </a:pPr>
            <a:r>
              <a:rPr lang="ru-RU" altLang="ru-RU" sz="1800" b="1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Деревообрабатывающее производство</a:t>
            </a:r>
          </a:p>
          <a:p>
            <a:pPr algn="just" fontAlgn="auto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Лесозаготовка 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района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7 субъектами 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предпринимательства 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Александровского района, г. Сургута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Нижневартовска</a:t>
            </a:r>
            <a:r>
              <a:rPr lang="ru-RU" altLang="ru-RU" sz="1800" kern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kern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Стрежевого. Местные лесозаготовители реализуют населению и предприятиям района пиломатериалы.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7254" y="6444208"/>
            <a:ext cx="6159887" cy="1754326"/>
          </a:xfrm>
          <a:prstGeom prst="rect">
            <a:avLst/>
          </a:prstGeom>
          <a:solidFill>
            <a:srgbClr val="FFFF99"/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Добыча и переработка нефти </a:t>
            </a:r>
            <a:r>
              <a:rPr lang="ru-RU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добычей нефти на территории района занимались 6 нефтедобывающих предприятий, ими добыто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1317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тонн сырой нефти,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выше уровня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на </a:t>
            </a: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2%.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 районе работают 2 нефтеперерабатывающих завода. 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661249" y="8388424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21</a:t>
            </a:fld>
            <a:endParaRPr lang="ru-RU" sz="1400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6" y="4211960"/>
            <a:ext cx="2887511" cy="20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http://www.ljplus.ru/img4/c/a/cangooroo/1320801_x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7" y="4211960"/>
            <a:ext cx="3106483" cy="20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«АЛЕКСАПНДРОВСКИЙ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8789" y="1105658"/>
            <a:ext cx="6264081" cy="648247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Сферы эффективного приложения капитала – действующие </a:t>
            </a:r>
            <a:r>
              <a:rPr lang="ru-RU" altLang="ru-RU" sz="16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                   и планируемые инвестиционные </a:t>
            </a:r>
            <a:r>
              <a:rPr lang="ru-RU" altLang="ru-RU" sz="1600" b="1" kern="0" dirty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проекты</a:t>
            </a:r>
            <a:endParaRPr lang="ru-RU" altLang="ru-RU" sz="1600" b="1" kern="0" dirty="0" smtClean="0">
              <a:solidFill>
                <a:srgbClr val="33CC33">
                  <a:lumMod val="75000"/>
                </a:srgbClr>
              </a:solidFill>
              <a:effectLst/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8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ИНВЕСТИЦИОННАЯ ДЕЯТЕЛЬНОСТЬ/ИНВЕСТИЦИОННО ПРИВЛЕКТЕЛЬНЫЕ ОТРАСЛИ</a:t>
            </a:r>
            <a:endParaRPr lang="ru-RU" altLang="ru-RU" sz="1800" dirty="0" smtClean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02326" y="8385289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22</a:t>
            </a:fld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8789" y="1753905"/>
            <a:ext cx="6264081" cy="67710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latin typeface="Times New Roman" pitchFamily="18" charset="0"/>
                <a:cs typeface="Times New Roman" pitchFamily="18" charset="0"/>
              </a:rPr>
              <a:t>Рыболовство и переработка </a:t>
            </a:r>
            <a:r>
              <a:rPr lang="ru-RU" sz="1400" b="1" kern="0" dirty="0" smtClean="0">
                <a:latin typeface="Times New Roman" pitchFamily="18" charset="0"/>
                <a:cs typeface="Times New Roman" pitchFamily="18" charset="0"/>
              </a:rPr>
              <a:t>рыбы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Добыча и переработка рыбы в Александровском районе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являлась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традиционным видом деятельности. Поэтому рыбопромышленный комплекс является основной составляющей частью экономики района. Объем  вылова  рыбы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на 01.01.2023 составил 1838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тонн, что на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6,9%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выше уровня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года.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с этим увеличилось количество предпринимателей, занимающихся </a:t>
            </a:r>
            <a:r>
              <a:rPr lang="ru-RU" sz="1400" kern="0" dirty="0" err="1" smtClean="0">
                <a:latin typeface="Times New Roman" pitchFamily="18" charset="0"/>
                <a:cs typeface="Times New Roman" pitchFamily="18" charset="0"/>
              </a:rPr>
              <a:t>рыбодобычей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: 40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СМП, из них 24 зарегистрированы на территории района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июня 2020 года  в Александровском районе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открылся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цех по глубокой переработке рыбы ООО «Ковчег». Всего средств, затраченных ООО «Ковчег» - 42 544 тыс. руб., из них 35 млн. – областной бюджет, 2 млн. – районный бюджет, 5,544 млн. руб. – собственные средства предпринимателя. 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Сегодня на реализацию выпускается 25 наименований рыбных консервов: это и </a:t>
            </a:r>
            <a:r>
              <a:rPr lang="ru-RU" sz="1400" kern="0" dirty="0" err="1">
                <a:latin typeface="Times New Roman" pitchFamily="18" charset="0"/>
                <a:cs typeface="Times New Roman" pitchFamily="18" charset="0"/>
              </a:rPr>
              <a:t>александровский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 карась с гречневой кашей, и щука в масле, и язь в собственном соку, паштет, икра и многие другие. Производительность линии переработки рыбы – 5000 банок в смену.  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Налажено тесное плодотворное сотрудничество завода с субъектами малого предпринимательства, которые осуществляют добычу водных биоресурсов и для которых рыбокомбинат является основным рынком сбыта добытой продукции. </a:t>
            </a:r>
          </a:p>
          <a:p>
            <a:pPr indent="3556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Кроме того, в составе оборудования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для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линии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переработки рыбы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предполагается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также </a:t>
            </a:r>
            <a:endParaRPr lang="ru-RU" sz="1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оборудование для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изготовления рыбного фарша, </a:t>
            </a:r>
            <a:endParaRPr lang="ru-RU" sz="1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котлет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, фрикаделек, тефтелей,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также мясных </a:t>
            </a:r>
            <a:endParaRPr lang="ru-RU" sz="1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консервов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(тушёнка).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производства </a:t>
            </a:r>
            <a:endParaRPr lang="ru-RU" sz="1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данных продукции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также позволит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привлечь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дополнительные рабочие места.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         За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2022 год завод выпустил 2003,44 тыс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банок </a:t>
            </a:r>
            <a:endParaRPr lang="ru-RU" sz="1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консервов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, на предприятии </a:t>
            </a:r>
            <a:r>
              <a:rPr lang="ru-RU" sz="1400" kern="0" dirty="0" smtClean="0">
                <a:latin typeface="Times New Roman" pitchFamily="18" charset="0"/>
                <a:cs typeface="Times New Roman" pitchFamily="18" charset="0"/>
              </a:rPr>
              <a:t>работает </a:t>
            </a:r>
            <a:r>
              <a:rPr lang="ru-RU" sz="1400" kern="0" dirty="0">
                <a:latin typeface="Times New Roman" pitchFamily="18" charset="0"/>
                <a:cs typeface="Times New Roman" pitchFamily="18" charset="0"/>
              </a:rPr>
              <a:t>27 человек. </a:t>
            </a:r>
            <a:endParaRPr lang="ru-RU" sz="1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5862122"/>
            <a:ext cx="1992194" cy="26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8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1422" y="4873626"/>
            <a:ext cx="8027987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-26987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1966" y="1116013"/>
            <a:ext cx="6280147" cy="431651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ДОШКОЛЬНОЕ ОБРАЗОВАНИЕ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966" y="1547664"/>
            <a:ext cx="621744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Александровском районе </a:t>
            </a:r>
            <a:r>
              <a:rPr lang="ru-RU" altLang="ru-RU" sz="16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действуют </a:t>
            </a:r>
            <a:r>
              <a:rPr lang="ru-RU" altLang="ru-RU" sz="16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600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дошкольных образовательных </a:t>
            </a:r>
            <a:r>
              <a:rPr lang="ru-RU" altLang="ru-RU" sz="1600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и 2 группы дошкольного образования в школах.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839" y="2378661"/>
            <a:ext cx="626427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В 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услугами дошкольного образования в дошкольных образовательных учреждениях и группах дошкольного образования при общеобразовательных школах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охвачены 378 детей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возрасте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лет. 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дошкольных учреждениях реализуются общеобразовательные программы, адаптированные программы и программы дополнительного образования детей.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45234" y="5796136"/>
            <a:ext cx="6165850" cy="1963093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Средняя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01.07.2023 года по педагогическим  работникам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дошкольного образования составила –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63264,3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что составляет 100% к установленным целевым показателям 2023 года.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Среднесписочная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дошкольных образовательных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41,4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единиц.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999478"/>
            <a:ext cx="2799547" cy="172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9557" y="8466137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23</a:t>
            </a:fld>
            <a:endParaRPr lang="ru-RU" sz="1400" dirty="0"/>
          </a:p>
        </p:txBody>
      </p:sp>
      <p:sp>
        <p:nvSpPr>
          <p:cNvPr id="12" name="Скругленная прямоугольная выноска 11"/>
          <p:cNvSpPr>
            <a:spLocks noChangeArrowheads="1"/>
          </p:cNvSpPr>
          <p:nvPr/>
        </p:nvSpPr>
        <p:spPr bwMode="auto">
          <a:xfrm>
            <a:off x="566560" y="8028384"/>
            <a:ext cx="6145214" cy="468052"/>
          </a:xfrm>
          <a:prstGeom prst="wedgeRoundRectCallout">
            <a:avLst>
              <a:gd name="adj1" fmla="val -20819"/>
              <a:gd name="adj2" fmla="val 36120"/>
              <a:gd name="adj3" fmla="val 16667"/>
            </a:avLst>
          </a:prstGeom>
          <a:solidFill>
            <a:srgbClr val="FFFFCC"/>
          </a:solidFill>
          <a:ln w="25400" algn="ctr">
            <a:solidFill>
              <a:srgbClr val="239523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500" dirty="0" smtClean="0">
                <a:latin typeface="Times New Roman" pitchFamily="18" charset="0"/>
                <a:cs typeface="Times New Roman" pitchFamily="18" charset="0"/>
              </a:rPr>
              <a:t>Родительская плата составляет 178 рублей в день.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User\Desktop\Malysho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04" y="4005688"/>
            <a:ext cx="2553966" cy="171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4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0713" y="1187451"/>
            <a:ext cx="6121400" cy="576263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8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ОБЩЕЕ ОБРАЗОВАНИЕ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413" y="1776414"/>
            <a:ext cx="6119812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01.01.2023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сфера общего образования представлена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общеобразовательными учреждениями, где обучается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1001 школьник, ( 101%</a:t>
            </a:r>
            <a:r>
              <a:rPr lang="ru-RU" altLang="ru-RU" sz="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уровню 01.01.2022 года).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539" y="2664509"/>
            <a:ext cx="6121400" cy="1708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Александровском районе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ведена в действие «Точка роста» на базе МАОУ СОШ № 1 и МАОУ СОШ № 2 с. Александровское, активно используются возможности «Сетевого города», связующие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школы не только в районе, но и за его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пределами. Построена 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локальная сеть в МАОУ СОШ №2, МАОУ СОШ №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1.Реализуется национальный проект «Образование» – ЦОС на базе МАОУ СОШ № 2 и МКОУ СОШ с. Новоникольское, МКОУ СОШ с. Назино.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57132" y="7308305"/>
            <a:ext cx="6051550" cy="1295823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dirty="0" smtClean="0">
                <a:solidFill>
                  <a:srgbClr val="DC9F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общеобразовательных организациях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01.07.2023 года составила 62819,6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руб., что составляет 100% к установленным целевым показателям 2023 года.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Среднесписочная численность педагогических работников общеобразовательных учреждений – 87,9 единиц.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6697" y="8576469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24</a:t>
            </a:fld>
            <a:endParaRPr lang="ru-RU" sz="1400" dirty="0"/>
          </a:p>
        </p:txBody>
      </p:sp>
      <p:pic>
        <p:nvPicPr>
          <p:cNvPr id="12" name="Picture 4" descr="http://aleks-alschool2.edu.tomsk.ru/wp-content/uploads/2014/11/DSC03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34" y="5525354"/>
            <a:ext cx="2908985" cy="158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3413" y="4391344"/>
            <a:ext cx="6042024" cy="1015663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      Расходы бюджета на реализацию мероприятий муниципальной программы «Развитие образования в Александровском районе на 2021-2025 годы»  на 01.07.2023 года составили 207,1</a:t>
            </a:r>
            <a:r>
              <a:rPr lang="ru-RU" alt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dirty="0" smtClean="0">
                <a:latin typeface="Times New Roman" pitchFamily="18" charset="0"/>
                <a:cs typeface="Times New Roman" pitchFamily="18" charset="0"/>
              </a:rPr>
              <a:t>млн. руб. или 55% от плана.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2" y="5459521"/>
            <a:ext cx="3024336" cy="171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93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789" y="1149351"/>
            <a:ext cx="6278561" cy="470321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1600" b="1" kern="0" dirty="0" smtClean="0">
                <a:solidFill>
                  <a:srgbClr val="33CC33">
                    <a:lumMod val="75000"/>
                  </a:srgbClr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rPr>
              <a:t>ДОПОЛНИТЕЛЬНОЕ ОБРАЗОВАНИЕ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90" y="2789223"/>
            <a:ext cx="2600459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       Доля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детей в возрасте 5-18 лет, получающих услуги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образования в сфере образования и культуры  </a:t>
            </a:r>
            <a:endParaRPr lang="ru-RU" sz="1400" dirty="0" smtClean="0">
              <a:solidFill>
                <a:srgbClr val="5268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73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8790" y="1619672"/>
            <a:ext cx="6278562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системе дополнительного образования детей – 3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учреждения. Услугами дополнительного образования только в системе образования на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охвачено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1050 детей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в возрасте 5-18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лет,.  </a:t>
            </a:r>
            <a:endParaRPr lang="ru-RU" altLang="ru-RU" sz="1400" dirty="0">
              <a:solidFill>
                <a:srgbClr val="2862A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сфере культуры в объединениях при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РДК </a:t>
            </a:r>
            <a:r>
              <a:rPr lang="ru-RU" altLang="ru-RU" sz="1400" dirty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r>
              <a:rPr lang="ru-RU" altLang="ru-RU" sz="1400" dirty="0" smtClean="0">
                <a:solidFill>
                  <a:srgbClr val="2862AA"/>
                </a:solidFill>
                <a:latin typeface="Times New Roman" pitchFamily="18" charset="0"/>
                <a:cs typeface="Times New Roman" pitchFamily="18" charset="0"/>
              </a:rPr>
              <a:t>получает 101 ребенок.</a:t>
            </a:r>
            <a:endParaRPr lang="ru-RU" altLang="ru-RU" sz="1400" dirty="0">
              <a:solidFill>
                <a:srgbClr val="2862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6963" y="2789223"/>
            <a:ext cx="3596381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526814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526814"/>
                </a:solidFill>
                <a:latin typeface="Arial" charset="0"/>
                <a:cs typeface="Times New Roman" pitchFamily="18" charset="0"/>
              </a:rPr>
              <a:t>      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В МБОУ ДО «Дом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детского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творчества»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реализуется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17 программы </a:t>
            </a:r>
            <a:r>
              <a:rPr lang="ru-RU" sz="1400" dirty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4-ем направлениям: художественной, социально-педагогической, физкультурно-спортивной, естественно-научной.</a:t>
            </a:r>
          </a:p>
          <a:p>
            <a:pPr algn="just"/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       Среднесписочная численность педагогических работников составляет 12 человек. Посещают  учреждение 409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400" dirty="0" smtClean="0">
                <a:solidFill>
                  <a:srgbClr val="526814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5268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58789" y="7236296"/>
            <a:ext cx="6224555" cy="1224136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01.07.2023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62933,6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руб., педагогических работников ДШИ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81110,4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руб.  Среднесписочная численность педагогических работников дополнительного образования – 20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ОБРАЗОВАНИЕ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7773" y="8576791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25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3804" y="4247082"/>
            <a:ext cx="2600461" cy="2893100"/>
          </a:xfrm>
          <a:prstGeom prst="rect">
            <a:avLst/>
          </a:prstGeom>
          <a:solidFill>
            <a:srgbClr val="CDE5FE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МБУ ДО «Детская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школа искусств» осуществляет обучение детей по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программам: фортепиано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 баян, аккордеон,  классическая гитара, хоровое пение, эстрадное пение, художественное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отделение, подготовительное отделение.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Численность работников учреждения составляет 9 человек. Посещает учреждение  139 учащийся.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6963" y="4605105"/>
            <a:ext cx="3596381" cy="2246769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На базе МБОУ ДО «Детско-юношеская спортивная школа» имеются спортивные секции: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баскетбол, волейбол, гиревой спорт, лыжи, хоккей, настольный теннис, легкая атлетика, тяжелая атлетика, футбол, шахматы,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полиатлон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Среднесписочная численность педагогических работников учреждения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человек. Посещают учреждение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368 человек.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ЗДРАВООХРАНЕНИЕ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4932" y="4550435"/>
            <a:ext cx="6001096" cy="10464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526814"/>
                </a:solidFill>
                <a:cs typeface="Times New Roman" pitchFamily="18" charset="0"/>
              </a:rPr>
              <a:t>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1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амбулаторно - поликлинических учреждений в составе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больничных учреждений </a:t>
            </a:r>
            <a:r>
              <a:rPr lang="ru-RU" sz="1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(число посещений в смену) –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200.</a:t>
            </a:r>
            <a:endParaRPr lang="ru-RU" sz="15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Станции /отделения скорой медицинской помощи – </a:t>
            </a:r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algn="just"/>
            <a:r>
              <a:rPr lang="ru-RU" sz="15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вызовов на 1000 населения  (единиц)- 1.</a:t>
            </a:r>
            <a:endParaRPr lang="ru-RU" sz="155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3604319" y="5796137"/>
            <a:ext cx="3223173" cy="2437284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01.07.2023 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плата:</a:t>
            </a:r>
          </a:p>
          <a:p>
            <a:pPr marL="171450" indent="-17145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врачей и иных работников, имеющих высшее медицинское образование – </a:t>
            </a: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113091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медицинского персонала – </a:t>
            </a: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58915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marL="171450" indent="-171450" algn="just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младшего персонала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57836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50" dirty="0">
              <a:solidFill>
                <a:srgbClr val="DC9F0C"/>
              </a:solidFill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7507" y="8488025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26</a:t>
            </a:fld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1237" y="1116013"/>
            <a:ext cx="6126162" cy="319318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Систему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 Александровского района представляют: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районная центральная больница на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коек, поликлиника на 200 посещений в смену,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фельдшерско-акушерских</a:t>
            </a:r>
          </a:p>
          <a:p>
            <a:pPr algn="just" eaLnBrk="1" hangingPunct="1"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пунктов (д. Ларино, п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Северный, с. Лукашкин Яр, с.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Новоникольское, с. Назино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п. Октябрьский)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1 кабинета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общеврачебной практики в с.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Александровское. </a:t>
            </a:r>
          </a:p>
          <a:p>
            <a:pPr algn="just" eaLnBrk="1" hangingPunct="1">
              <a:defRPr/>
            </a:pPr>
            <a:r>
              <a:rPr lang="ru-RU" sz="155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01.07.2023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врачей всех специальностей составляет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человек, численность среднего медицинского персонала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 человека,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младшего медицинского персонала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человек,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прочего персонала –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63 человека.</a:t>
            </a:r>
            <a:endParaRPr lang="ru-RU" sz="155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Реализацией медикаментов в районе занимаются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аптеки в </a:t>
            </a:r>
            <a:b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Александровское и </a:t>
            </a:r>
            <a:r>
              <a:rPr lang="ru-RU" sz="155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55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аптечных пунктов в каждом сельском поселении.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8" y="6008531"/>
            <a:ext cx="3059387" cy="201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8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9966FF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КУЛЬТУРА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8788" y="1087487"/>
            <a:ext cx="6332538" cy="4470047"/>
          </a:xfrm>
          <a:prstGeom prst="rect">
            <a:avLst/>
          </a:prstGeom>
          <a:solidFill>
            <a:srgbClr val="CCFF66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just">
              <a:buSzPct val="65000"/>
            </a:pPr>
            <a:r>
              <a:rPr lang="ru-RU" altLang="ru-RU" sz="1200" dirty="0" smtClean="0">
                <a:solidFill>
                  <a:srgbClr val="26992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SzPct val="65000"/>
            </a:pPr>
            <a:endParaRPr lang="ru-RU" altLang="ru-RU" sz="1200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Систему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  типа  в районе представляют 4 муниципальных учреждения: </a:t>
            </a: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«Централизованная библиотечная система» Александровского района.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состав Учреждения входят «Детская библиотека», «Центральная библиотека», а также территориально обособленные филиалы: библиотека с. Ларино, библиотека с. Лукашкин Яр, библиотека с. Назино, библиотека с. Новоникольское, библиотека п. Октябрьский, библиотека п. Северный. </a:t>
            </a: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«Музей истории и культуры» Александровского 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 досуга и народного творчества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Александровского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района.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состав учреждения входят структурные подразделения: «Центр досуга» д. Ларино, структурное подразделение «Молодежная политика» и территориально-обособленные филиалы: «Центр досуга» с. Лукашкин Яр; «Центр досуга» с. Назино; «Центр досуга» с. Новоникольское; «Центр досуга» п. Октябрьский; «Центр досуга» п.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Северный.</a:t>
            </a:r>
            <a:endParaRPr lang="ru-RU" alt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r>
              <a:rPr lang="ru-RU" alt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МБУ ДО </a:t>
            </a:r>
            <a:r>
              <a:rPr lang="ru-RU" alt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«Детская школа искусств».    </a:t>
            </a:r>
            <a:endParaRPr lang="ru-RU" altLang="ru-RU" sz="1400" b="1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каждом населенном пункте имеются клубы (5 сельских клубов  на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455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посадочных мест), в с. Александровском находится районный Дом культуры на 340 мест. </a:t>
            </a:r>
          </a:p>
          <a:p>
            <a:pPr algn="just">
              <a:buSzPct val="65000"/>
            </a:pP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Всего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районе создано 65 клубных формирования (кружки), численность занимающихся в различных кружках составляет </a:t>
            </a:r>
            <a:r>
              <a:rPr lang="ru-RU" alt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819 </a:t>
            </a:r>
            <a:r>
              <a:rPr lang="ru-RU" alt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человека.     </a:t>
            </a:r>
          </a:p>
          <a:p>
            <a:pPr algn="just">
              <a:buSzPct val="65000"/>
            </a:pPr>
            <a:r>
              <a:rPr lang="ru-RU" altLang="ru-RU" sz="1500" dirty="0" smtClean="0">
                <a:solidFill>
                  <a:srgbClr val="2699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500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SzPct val="65000"/>
            </a:pPr>
            <a:endParaRPr lang="ru-RU" altLang="ru-RU" sz="1200" dirty="0">
              <a:solidFill>
                <a:srgbClr val="2699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0929" y="5823387"/>
            <a:ext cx="3918275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мероприятий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"Развитие культуры, спорта и молодежной политики в Александровском районе на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годы» на 01.07.2023 составили 48,6 млн. руб. или 55,7% от плана.</a:t>
            </a:r>
            <a:endParaRPr lang="ru-RU" sz="1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458789" y="7566569"/>
            <a:ext cx="6240415" cy="1037878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just"/>
            <a:r>
              <a:rPr lang="ru-RU" sz="1600" dirty="0" smtClean="0">
                <a:latin typeface="Arial" charset="0"/>
              </a:rPr>
              <a:t>   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заработная плата работников культуры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 01.07.2023 составила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49348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рублей. Среднесписочная численность работников культуры составляет 81,7 человек.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7564" y="8514313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27</a:t>
            </a:fld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5557533"/>
            <a:ext cx="2232248" cy="200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ФИЗИЧЕСКАЯ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КУЛЬТУРА И СПОРТ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9" y="1169036"/>
            <a:ext cx="6210571" cy="43652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altLang="ru-RU" sz="1450" kern="0" dirty="0" smtClean="0">
                <a:solidFill>
                  <a:srgbClr val="4584D3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Александровском районе активно развивается спорт.</a:t>
            </a:r>
            <a:r>
              <a:rPr lang="ru-RU" sz="145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структуру МБУ «Физкультурно-спортивный комплекс» Александровского района входят структурные подразделения: стадион «Геолог», спортивный комплекс «Обь», тир, мотоклуб.</a:t>
            </a:r>
          </a:p>
          <a:p>
            <a:pPr algn="just">
              <a:spcAft>
                <a:spcPts val="1000"/>
              </a:spcAft>
            </a:pPr>
            <a:r>
              <a:rPr lang="ru-RU" altLang="ru-RU" sz="14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Для занятий спортом в районе имеется 31 спортивное сооружение:  лыжная база, стрелковый тир, спортивные залы (включая школьные) – 6 единиц, плоскостные сооружения – 13 штук, спортивный комплекс «Обь», площадки с тренажерами – 5 штук, каток, стадион «Геолог». В настоящее время в эксплуатацию введены: беговая дорожка, летняя площадка для игры в баскетбол, волейбол. </a:t>
            </a:r>
          </a:p>
          <a:p>
            <a:pPr algn="just">
              <a:spcAft>
                <a:spcPts val="1000"/>
              </a:spcAft>
            </a:pP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Общее количество занимающихся спортом составляет 3117 человек или 42 % от количества проживающих в районе.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Для привлечения детей к спорту, в районе имеется детско-юношеская спортивная школа, на базе которой имеются  спортивные секции: баскетбол, волейбол, гиревой спорт, лыжи, хоккей, настольный теннис, легкая атлетика, тяжелая атлетика, футбол, шахматы, </a:t>
            </a:r>
            <a:r>
              <a:rPr lang="ru-RU" altLang="ru-RU" sz="1450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полиатлон</a:t>
            </a:r>
            <a:r>
              <a:rPr lang="ru-RU" altLang="ru-RU" sz="1450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ДДТ секция самбо. Общее число занимающихся в спортивных секциях и группах по состоянию на 01.07.2023 составляет 505 человек.</a:t>
            </a:r>
            <a:endParaRPr lang="ru-RU" sz="1600" dirty="0">
              <a:solidFill>
                <a:srgbClr val="4584D3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513725" y="5662575"/>
            <a:ext cx="6100697" cy="1153960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txBody>
          <a:bodyPr anchor="ctr"/>
          <a:lstStyle/>
          <a:p>
            <a:pPr lvl="0" indent="357188" algn="just"/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01.07.2023 года расходы на реализацию мероприятий муниципальной программы </a:t>
            </a:r>
            <a:r>
              <a:rPr lang="ru-RU" sz="1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физической культуры и спорта в Александровском районе на 2018-2022 годы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составили 65,1</a:t>
            </a:r>
            <a:r>
              <a:rPr lang="ru-RU" sz="1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руб.    или 43 % от плана.</a:t>
            </a:r>
            <a:endParaRPr lang="ru-RU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20044" y="8531460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28</a:t>
            </a:fld>
            <a:endParaRPr lang="ru-RU" sz="1400" dirty="0"/>
          </a:p>
        </p:txBody>
      </p:sp>
      <p:pic>
        <p:nvPicPr>
          <p:cNvPr id="14" name="Picture 20" descr="C:\Users\User\Documents\КОНКУРС по благоустройству\благоустройство\IMG_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3" y="6816535"/>
            <a:ext cx="2687920" cy="17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06" y="6816535"/>
            <a:ext cx="2786063" cy="179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СТРУКТУРА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АЛЕКСАНДРОВСКОГО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РАЙОНА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634427" y="3995938"/>
            <a:ext cx="2067307" cy="132343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6 муниципальных образований 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5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сельских поселений</a:t>
            </a: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 объединяющих 8 населенных пунктов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31983"/>
              </p:ext>
            </p:extLst>
          </p:nvPr>
        </p:nvGraphicFramePr>
        <p:xfrm>
          <a:off x="2842292" y="1276248"/>
          <a:ext cx="3827069" cy="3863087"/>
        </p:xfrm>
        <a:graphic>
          <a:graphicData uri="http://schemas.openxmlformats.org/drawingml/2006/table">
            <a:tbl>
              <a:tblPr/>
              <a:tblGrid>
                <a:gridCol w="936960"/>
                <a:gridCol w="1094016"/>
                <a:gridCol w="1796093"/>
              </a:tblGrid>
              <a:tr h="8227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Число жителей (человек)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Число населенных пунктов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Наименование населённых пунктов (количество человек)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2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1-100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д. Ларино(74)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д. Светлая Протока  (18)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п. Северный (75)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6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100-400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Лукашкин Яр (237)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Назино (297)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Новоникольское (139)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п. Октябрьский (133)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  <a:tr h="13110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400-7000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9900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с. Александровское (6419)</a:t>
                      </a:r>
                    </a:p>
                  </a:txBody>
                  <a:tcPr marL="91458" marR="91458" marT="45677" marB="4567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38241" y="8460049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29</a:t>
            </a:fld>
            <a:endParaRPr lang="ru-RU" sz="1400" dirty="0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3" y="5508105"/>
            <a:ext cx="4359178" cy="31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714" y="1259632"/>
            <a:ext cx="1515580" cy="25247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667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3473451" y="4979567"/>
            <a:ext cx="3087364" cy="460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 smtClean="0">
                <a:solidFill>
                  <a:srgbClr val="FF9900"/>
                </a:solidFill>
                <a:latin typeface="Times New Roman"/>
                <a:cs typeface="Times New Roman"/>
              </a:rPr>
              <a:t>Численность: 7392 человека</a:t>
            </a:r>
          </a:p>
        </p:txBody>
      </p:sp>
      <p:sp>
        <p:nvSpPr>
          <p:cNvPr id="18436" name="WordArt 6"/>
          <p:cNvSpPr>
            <a:spLocks noChangeArrowheads="1" noChangeShapeType="1" noTextEdit="1"/>
          </p:cNvSpPr>
          <p:nvPr/>
        </p:nvSpPr>
        <p:spPr bwMode="auto">
          <a:xfrm>
            <a:off x="217375" y="4341615"/>
            <a:ext cx="2385219" cy="4320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1200" kern="10" dirty="0">
                <a:solidFill>
                  <a:srgbClr val="33CC33">
                    <a:lumMod val="75000"/>
                  </a:srgbClr>
                </a:solidFill>
                <a:latin typeface="Times New Roman"/>
                <a:cs typeface="Times New Roman"/>
              </a:rPr>
              <a:t>Площадь </a:t>
            </a:r>
            <a:r>
              <a:rPr lang="ru-RU" sz="1200" kern="10" dirty="0" smtClean="0">
                <a:solidFill>
                  <a:srgbClr val="33CC33">
                    <a:lumMod val="75000"/>
                  </a:srgbClr>
                </a:solidFill>
                <a:latin typeface="Times New Roman"/>
                <a:cs typeface="Times New Roman"/>
              </a:rPr>
              <a:t>29,9 тыс. кв. км.</a:t>
            </a:r>
            <a:endParaRPr lang="ru-RU" sz="1200" kern="1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371" name="WordArt 12"/>
          <p:cNvSpPr>
            <a:spLocks noChangeArrowheads="1" noChangeShapeType="1" noTextEdit="1"/>
          </p:cNvSpPr>
          <p:nvPr/>
        </p:nvSpPr>
        <p:spPr bwMode="auto">
          <a:xfrm>
            <a:off x="136133" y="8429376"/>
            <a:ext cx="1243012" cy="244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. Северный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1582586" y="8405696"/>
            <a:ext cx="1296987" cy="2159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000" b="1" kern="10" dirty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с</a:t>
            </a:r>
            <a:r>
              <a:rPr lang="ru-RU" sz="1000" b="1" kern="10" dirty="0" smtClean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. Лукашкин Яр</a:t>
            </a:r>
            <a:endParaRPr lang="ru-RU" sz="1000" b="1" kern="10" dirty="0">
              <a:ln w="50800"/>
              <a:solidFill>
                <a:srgbClr val="4D6A2A">
                  <a:shade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373" name="WordArt 14"/>
          <p:cNvSpPr>
            <a:spLocks noChangeArrowheads="1" noChangeShapeType="1" noTextEdit="1"/>
          </p:cNvSpPr>
          <p:nvPr/>
        </p:nvSpPr>
        <p:spPr bwMode="auto">
          <a:xfrm>
            <a:off x="2996953" y="8355513"/>
            <a:ext cx="1241425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с. Назино </a:t>
            </a:r>
          </a:p>
        </p:txBody>
      </p:sp>
      <p:sp>
        <p:nvSpPr>
          <p:cNvPr id="18447" name="WordArt 15"/>
          <p:cNvSpPr>
            <a:spLocks noChangeArrowheads="1" noChangeShapeType="1" noTextEdit="1"/>
          </p:cNvSpPr>
          <p:nvPr/>
        </p:nvSpPr>
        <p:spPr bwMode="auto">
          <a:xfrm>
            <a:off x="4238379" y="8365461"/>
            <a:ext cx="1304326" cy="30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000" b="1" kern="10" dirty="0" err="1" smtClean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с.Новоникольское</a:t>
            </a:r>
            <a:r>
              <a:rPr lang="ru-RU" sz="1000" b="1" kern="10" dirty="0" smtClean="0">
                <a:ln w="50800"/>
                <a:solidFill>
                  <a:srgbClr val="4D6A2A">
                    <a:shade val="50000"/>
                  </a:srgbClr>
                </a:solidFill>
                <a:latin typeface="Arial"/>
                <a:cs typeface="Arial"/>
              </a:rPr>
              <a:t> </a:t>
            </a:r>
            <a:endParaRPr lang="ru-RU" sz="1000" b="1" kern="10" dirty="0">
              <a:ln w="50800"/>
              <a:solidFill>
                <a:srgbClr val="4D6A2A">
                  <a:shade val="5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5375" name="WordArt 16"/>
          <p:cNvSpPr>
            <a:spLocks noChangeArrowheads="1" noChangeShapeType="1" noTextEdit="1"/>
          </p:cNvSpPr>
          <p:nvPr/>
        </p:nvSpPr>
        <p:spPr bwMode="auto">
          <a:xfrm>
            <a:off x="5609461" y="8332792"/>
            <a:ext cx="1187450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</a:t>
            </a:r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. Октябрьский </a:t>
            </a:r>
          </a:p>
        </p:txBody>
      </p:sp>
      <p:sp>
        <p:nvSpPr>
          <p:cNvPr id="15376" name="WordArt 5"/>
          <p:cNvSpPr>
            <a:spLocks noChangeArrowheads="1" noChangeShapeType="1" noTextEdit="1"/>
          </p:cNvSpPr>
          <p:nvPr/>
        </p:nvSpPr>
        <p:spPr bwMode="auto">
          <a:xfrm>
            <a:off x="3789041" y="6084168"/>
            <a:ext cx="2771775" cy="314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 smtClean="0">
                <a:solidFill>
                  <a:srgbClr val="269926"/>
                </a:solidFill>
                <a:latin typeface="Times New Roman"/>
                <a:cs typeface="Times New Roman"/>
              </a:rPr>
              <a:t>Основан: в 1923 году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3091" y="334419"/>
            <a:ext cx="6480720" cy="865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>
            <a:off x="896770" y="6610017"/>
            <a:ext cx="1982802" cy="25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000" b="1" kern="10" dirty="0" smtClean="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с. Александровское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3</a:t>
            </a:r>
            <a:endParaRPr lang="ru-RU" alt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9" y="1374382"/>
            <a:ext cx="1739459" cy="265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4" y="1424511"/>
            <a:ext cx="4100935" cy="300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1" y="4806855"/>
            <a:ext cx="2032979" cy="179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http://www.alssev.tomsk.ru/image/resize/150x150/upload/images/gallery/polet/s_visoty_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" y="7033621"/>
            <a:ext cx="1428750" cy="12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www.alsluk.tomsk.ru/files/gallery/__tmp/150__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43" y="7033619"/>
            <a:ext cx="1428750" cy="124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www.alsnaz.tomsk.ru/image/resize/150x150/upload/images/gallery/selo/selo_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49" y="7033622"/>
            <a:ext cx="1308629" cy="118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Кони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86" y="7044517"/>
            <a:ext cx="1300843" cy="116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51" y="7033622"/>
            <a:ext cx="1187450" cy="11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  <a:cs typeface="Arial" pitchFamily="34" charset="0"/>
              </a:rPr>
              <a:t>АЛЕКСАНДРОВСКОЕ СЕЛЬСКОЕ ПОСЕЛЕНИЕ</a:t>
            </a:r>
            <a:endParaRPr lang="ru-RU" altLang="ru-RU" sz="28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1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АЛЕКСАНДРОВСКОЕ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4722"/>
              </p:ext>
            </p:extLst>
          </p:nvPr>
        </p:nvGraphicFramePr>
        <p:xfrm>
          <a:off x="550645" y="4727770"/>
          <a:ext cx="6180611" cy="1593884"/>
        </p:xfrm>
        <a:graphic>
          <a:graphicData uri="http://schemas.openxmlformats.org/drawingml/2006/table">
            <a:tbl>
              <a:tblPr/>
              <a:tblGrid>
                <a:gridCol w="1186116"/>
                <a:gridCol w="1122731"/>
                <a:gridCol w="1224136"/>
                <a:gridCol w="1296144"/>
                <a:gridCol w="1351484"/>
              </a:tblGrid>
              <a:tr h="7083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на 01.07.2023,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69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06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50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97402" y="8581541"/>
            <a:ext cx="873125" cy="487363"/>
          </a:xfrm>
        </p:spPr>
        <p:txBody>
          <a:bodyPr/>
          <a:lstStyle/>
          <a:p>
            <a:pPr>
              <a:defRPr/>
            </a:pPr>
            <a:fld id="{A59B5E67-DFE3-4A7F-B7BE-BD3E49C3CCC0}" type="slidenum">
              <a:rPr lang="ru-RU" sz="1400" smtClean="0"/>
              <a:pPr>
                <a:defRPr/>
              </a:pPr>
              <a:t>30</a:t>
            </a:fld>
            <a:endParaRPr lang="ru-RU" sz="1400" dirty="0"/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544090" y="925244"/>
            <a:ext cx="6180609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 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Пьянков Денис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2020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2025г.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24561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http://www.alsp.tomsk.ru/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100" b="1" dirty="0"/>
              <a:t>alsaleks@tomsk.gov.ru</a:t>
            </a:r>
            <a:endParaRPr lang="ru-RU" altLang="ru-RU" sz="1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</a:t>
            </a:r>
            <a:r>
              <a:rPr lang="ru-RU" altLang="ru-RU" sz="1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Пьянков Денис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Васильевич</a:t>
            </a: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 сентябрь 2020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523976" y="3292556"/>
            <a:ext cx="6187166" cy="1578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 879,7 тыс. га (29,3%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0 км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Александровское,  д. Ларино.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6493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(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87,8%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Александровского района).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544090" y="6300194"/>
            <a:ext cx="6180609" cy="264072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детских сада, 3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образования, учреждение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средне-специального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образования, районная больница, ФАП,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 учреждения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культуры,  3 учреждения социального обслуживания.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 с. Александровское: котельные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тепловые сети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71,176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км, водопроводные сети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71,89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 , водонапорные башни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скважины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трансформаторные  подстанции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61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сети электрические – 116,04 км, сети канализационные 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4,07 км 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АЛПУ МГ ООО «Газпром 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трансгаз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Томск»,  ООО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«СК «Прогресс»,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ООО «АНПЗ», ООО «СМНПК», МУП «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ЖКС», МКП «ТВС»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пилорамы,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кафе, столовая, объекты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бытового обслуживания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ед., 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аптек,  2 АЗС,  ИП и ООО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                                  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0" y="945617"/>
            <a:ext cx="1890152" cy="234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СЕВЕРНОЕ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СЕВЕРНОЕ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9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36542"/>
              </p:ext>
            </p:extLst>
          </p:nvPr>
        </p:nvGraphicFramePr>
        <p:xfrm>
          <a:off x="522833" y="5339619"/>
          <a:ext cx="6195468" cy="1525275"/>
        </p:xfrm>
        <a:graphic>
          <a:graphicData uri="http://schemas.openxmlformats.org/drawingml/2006/table">
            <a:tbl>
              <a:tblPr/>
              <a:tblGrid>
                <a:gridCol w="1439784"/>
                <a:gridCol w="1200693"/>
                <a:gridCol w="1222673"/>
                <a:gridCol w="1166159"/>
                <a:gridCol w="1166159"/>
              </a:tblGrid>
              <a:tr h="579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 .руб.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на 01.07.2023,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22939" y="8436793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31</a:t>
            </a:r>
            <a:endParaRPr lang="ru-RU" sz="14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458789" y="1117602"/>
            <a:ext cx="6259513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 в 2006г.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Голованов Николай </a:t>
            </a: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Трафимович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2022 - сентябрь 2027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8-923-441-1366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http://www.alssev.tomsk.ru/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alssev@tomsk.gov.ru</a:t>
            </a:r>
            <a:r>
              <a:rPr lang="en-US" altLang="ru-RU" sz="1100" b="1" dirty="0"/>
              <a:t> </a:t>
            </a:r>
            <a:endParaRPr lang="ru-RU" altLang="ru-RU" sz="1100" b="1" dirty="0"/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Голованов Николай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Трафимович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89" y="1117603"/>
            <a:ext cx="1917742" cy="236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88951" y="3486579"/>
            <a:ext cx="6230938" cy="17912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57,9 тыс.  га (1,9 %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83 км.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п. Северный, д. Светлая Протока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2023г.): 93 человека (1,2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от Александровского  района). </a:t>
            </a: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548679" y="7020272"/>
            <a:ext cx="6171210" cy="1366528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ФАП, Дом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культуры, отделение связи «Почта России»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сети электрические – 6,9 км., скважины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–5 шт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., трансформаторные подстанции – 3 шт., водонапорные башни – 2 шт.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магазины, ИП (рыболовство)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alt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ЛУКАШКИН-ЯРСКОЕ СЕЛЬСКОЕ </a:t>
            </a:r>
            <a:r>
              <a:rPr lang="ru-RU" altLang="ru-RU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ПОСЕЛЕНИЕ</a:t>
            </a:r>
            <a:endParaRPr lang="ru-RU" altLang="ru-RU" sz="26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ЛУКАШКИН-ЯРСКОЕ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25701"/>
              </p:ext>
            </p:extLst>
          </p:nvPr>
        </p:nvGraphicFramePr>
        <p:xfrm>
          <a:off x="523776" y="5130009"/>
          <a:ext cx="6195539" cy="1489475"/>
        </p:xfrm>
        <a:graphic>
          <a:graphicData uri="http://schemas.openxmlformats.org/drawingml/2006/table">
            <a:tbl>
              <a:tblPr/>
              <a:tblGrid>
                <a:gridCol w="1515019"/>
                <a:gridCol w="1080120"/>
                <a:gridCol w="1296144"/>
                <a:gridCol w="1080120"/>
                <a:gridCol w="1224136"/>
              </a:tblGrid>
              <a:tr h="579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на 01.07.2023,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7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6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5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017980" y="8525116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32</a:t>
            </a:r>
            <a:endParaRPr lang="ru-RU" sz="1400" dirty="0"/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485776" y="1082677"/>
            <a:ext cx="6202363" cy="2605329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 2006 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Былин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Николай Андреевич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–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2027 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43316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http://www.alsluk.tomsk.ru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alsluk@tomsk.gov.ru</a:t>
            </a: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</a:t>
            </a:r>
            <a:endParaRPr lang="ru-RU" alt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Былин Николай Андреевич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г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508000" y="3609230"/>
            <a:ext cx="6170613" cy="157889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 139,5 тыс. га (4,6 %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45 км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Лукашкин Яр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237 человек (3,2%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Александровского района). 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485775" y="6804248"/>
            <a:ext cx="6192838" cy="179126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школа, детский сад, ФАП,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котельные - 1 шт.,  водонапорные башни - 1 шт., скважины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тепловые сети – 0,432 км, водопроводные сети – 0,432 км, дизельные электростанции – 1 шт.,  электрические сети  - 5,782 км.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МУП «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Комсервис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 магазины, ИП (рыболовство)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1" y="1116012"/>
            <a:ext cx="3352307" cy="208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1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НАЗИНСКОЕ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НАЗИНСКОЕ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142441"/>
              </p:ext>
            </p:extLst>
          </p:nvPr>
        </p:nvGraphicFramePr>
        <p:xfrm>
          <a:off x="596899" y="5076056"/>
          <a:ext cx="6121399" cy="1795019"/>
        </p:xfrm>
        <a:graphic>
          <a:graphicData uri="http://schemas.openxmlformats.org/drawingml/2006/table">
            <a:tbl>
              <a:tblPr/>
              <a:tblGrid>
                <a:gridCol w="1311709"/>
                <a:gridCol w="1238860"/>
                <a:gridCol w="1238860"/>
                <a:gridCol w="1165985"/>
                <a:gridCol w="1165985"/>
              </a:tblGrid>
              <a:tr h="672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на 01.07.2023,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290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собственные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254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80100" y="8656637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33</a:t>
            </a:r>
            <a:endParaRPr lang="ru-RU" sz="14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620713" y="1122966"/>
            <a:ext cx="6132512" cy="2817694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Мозговая Ирина Сергеевна 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– сентябрь 2027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42130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http://www.alsnaz.tomsk.ru/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alsnaz@tomsk.gov.ru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СОВЕТА – </a:t>
            </a: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Мозговая Ирина </a:t>
            </a: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Сергеевна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г.</a:t>
            </a: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596900" y="3531416"/>
            <a:ext cx="6121399" cy="157889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145,064 тыс. га (4,8%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9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Назино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297 человек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от Александровского района). </a:t>
            </a: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596900" y="6948264"/>
            <a:ext cx="6121399" cy="179126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школа, детский сад, ФАП,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котельные - 1 шт.,  водонапорные башни - 1 шт., скважины - 5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тепловые сети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0,78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км, водопроводные сети – 0,5 км, дизельные электростанции – 1 шт.,  электрические сети  - 8,73 км, трансформаторные подстанции – 2 шт.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МУП «Жилищно-коммунальное хозяйство»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магазины, ИП (рыболовство)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67" y="1116013"/>
            <a:ext cx="1812057" cy="24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НОВОНИКОЛЬСКОЕ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НОВОНИКОЛЬСКОЕ СЕЛЬСКОЕ ПОСЕЛЕНИЕ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graphicFrame>
        <p:nvGraphicFramePr>
          <p:cNvPr id="13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83208"/>
              </p:ext>
            </p:extLst>
          </p:nvPr>
        </p:nvGraphicFramePr>
        <p:xfrm>
          <a:off x="527028" y="5437597"/>
          <a:ext cx="6126158" cy="1508766"/>
        </p:xfrm>
        <a:graphic>
          <a:graphicData uri="http://schemas.openxmlformats.org/drawingml/2006/table">
            <a:tbl>
              <a:tblPr/>
              <a:tblGrid>
                <a:gridCol w="1445638"/>
                <a:gridCol w="1152128"/>
                <a:gridCol w="1152128"/>
                <a:gridCol w="1152128"/>
                <a:gridCol w="1224136"/>
              </a:tblGrid>
              <a:tr h="537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          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             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на 01.07.2023,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36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385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06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8244" y="8586893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34</a:t>
            </a:r>
            <a:endParaRPr lang="ru-RU" sz="1400" dirty="0"/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01353" y="1176338"/>
            <a:ext cx="6202363" cy="2392963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ПОСЕЛЕНИЯ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–  Першин Владимир </a:t>
            </a: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– сентябрь 2027 г.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8(38255) 41125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http://www.novonik.tomsk.ru/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 err="1">
                <a:latin typeface="Times New Roman" pitchFamily="18" charset="0"/>
                <a:cs typeface="Times New Roman" pitchFamily="18" charset="0"/>
              </a:rPr>
              <a:t>alsnik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@ tomsk.gov.ru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– Першин Владимир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- 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2022г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467511" y="3569300"/>
            <a:ext cx="6201054" cy="17912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endParaRPr lang="ru-RU" alt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123,6 тыс. га (4,1%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 150 км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с. Новоникольское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139 человек (1,9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от Александровского района).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500042" y="6948264"/>
            <a:ext cx="6192838" cy="1791260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ФАП 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школа,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котельные 1 шт., тепловые сети 0,4 км,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водопроводные сети – 0,05 км, водонапорные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башни - 1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шт.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, скважины -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шт., трансформаторные подстанции – 3 шт., сети электрические – 7,264 км, дизельные электростанции – 1 шт.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производственной сферы: МУП «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Комсервис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магазины, ИП (рыболовство)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DSC_0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31" y="1082152"/>
            <a:ext cx="1834555" cy="24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 smtClean="0">
                <a:solidFill>
                  <a:schemeClr val="tx1"/>
                </a:solidFill>
                <a:cs typeface="Arial" pitchFamily="34" charset="0"/>
              </a:rPr>
              <a:t>ОКТЯБРЬСКОЕ </a:t>
            </a:r>
            <a:r>
              <a:rPr lang="ru-RU" altLang="ru-RU" sz="3200" dirty="0">
                <a:solidFill>
                  <a:schemeClr val="tx1"/>
                </a:solidFill>
                <a:cs typeface="Arial" pitchFamily="34" charset="0"/>
              </a:rPr>
              <a:t>СЕЛЬСКОЕ ПОСЕЛЕНИЕ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ОКТЯБРЬСКОЕ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СЕЛЬСКОЕ ПОСЕЛЕНИЕ</a:t>
            </a:r>
          </a:p>
        </p:txBody>
      </p:sp>
      <p:graphicFrame>
        <p:nvGraphicFramePr>
          <p:cNvPr id="17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4695"/>
              </p:ext>
            </p:extLst>
          </p:nvPr>
        </p:nvGraphicFramePr>
        <p:xfrm>
          <a:off x="578469" y="5476837"/>
          <a:ext cx="6177187" cy="1502301"/>
        </p:xfrm>
        <a:graphic>
          <a:graphicData uri="http://schemas.openxmlformats.org/drawingml/2006/table">
            <a:tbl>
              <a:tblPr/>
              <a:tblGrid>
                <a:gridCol w="1523715"/>
                <a:gridCol w="1265211"/>
                <a:gridCol w="1071816"/>
                <a:gridCol w="1081008"/>
                <a:gridCol w="1235437"/>
              </a:tblGrid>
              <a:tr h="679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на 01.07.2023,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20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37" marR="91437" marT="45721" marB="45721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2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 ч. налоговые и неналоговые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182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68577" marR="68577" marT="0" marB="0" anchor="ctr" horzOverflow="overflow">
                    <a:lnL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952868" y="8557137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35</a:t>
            </a:r>
            <a:endParaRPr lang="ru-RU" sz="14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578470" y="1116014"/>
            <a:ext cx="6255495" cy="301005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Поселение основано в 2006 г.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b="1" dirty="0" err="1" smtClean="0">
                <a:latin typeface="Times New Roman" pitchFamily="18" charset="0"/>
                <a:cs typeface="Times New Roman" pitchFamily="18" charset="0"/>
              </a:rPr>
              <a:t>Латыпов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Александр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Сергеевич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срок полномочий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 2022- сентябрь 2027г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8-983-343-7180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http://alsokt.ru/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12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sz="1200" b="1" dirty="0">
                <a:latin typeface="Times New Roman" pitchFamily="18" charset="0"/>
                <a:cs typeface="Times New Roman" pitchFamily="18" charset="0"/>
              </a:rPr>
              <a:t>alsokt@tomsk.gov.ru</a:t>
            </a:r>
          </a:p>
          <a:p>
            <a:pPr eaLnBrk="1" hangingPunct="1">
              <a:lnSpc>
                <a:spcPct val="115000"/>
              </a:lnSpc>
            </a:pPr>
            <a:endParaRPr lang="ru-RU" alt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СОВЕТА -  </a:t>
            </a:r>
            <a:r>
              <a:rPr lang="ru-RU" altLang="ru-RU" sz="1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Латыпов</a:t>
            </a: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Александр Сергеевич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дата избрания –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сентябрь 2022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7"/>
          <p:cNvSpPr>
            <a:spLocks noChangeArrowheads="1"/>
          </p:cNvSpPr>
          <p:nvPr/>
        </p:nvSpPr>
        <p:spPr bwMode="auto">
          <a:xfrm>
            <a:off x="553292" y="3635896"/>
            <a:ext cx="6202363" cy="1791260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площадь:  99,1 тыс. га  (3,3 % от Александровского района). </a:t>
            </a:r>
            <a:endParaRPr lang="ru-RU" altLang="ru-RU" sz="1200" dirty="0">
              <a:latin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Удалённость от районного центра: 190 км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Наличие круглогодичного сообщения: нет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Структура: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Население 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133 человека (1,8 %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Александровского района). </a:t>
            </a:r>
          </a:p>
          <a:p>
            <a:pPr algn="ctr" eaLnBrk="1" hangingPunct="1">
              <a:lnSpc>
                <a:spcPct val="115000"/>
              </a:lnSpc>
            </a:pPr>
            <a:endParaRPr lang="ru-RU" alt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ФИНАНСОВО-ЭКОНОМИЧЕСКАЯ 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53292" y="7092282"/>
            <a:ext cx="6202363" cy="1578894"/>
          </a:xfrm>
          <a:prstGeom prst="rect">
            <a:avLst/>
          </a:prstGeom>
          <a:solidFill>
            <a:srgbClr val="ECF2A4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ИНФРАСТРУКТУРА ПОСЕЛЕНИЯ</a:t>
            </a:r>
            <a:endParaRPr lang="en-US" alt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социальной сферы: ФАП, школа, Дом культуры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ЖКХ:  котельные 1 шт., тепловые сети – 0,173 км, скважины – 1 шт., трансформаторные подстанции – 3 шт., сети электрическое – 8,5 км, водонапорная башня – 1 шт.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Объекты малого и среднего бизнеса: магазины</a:t>
            </a:r>
          </a:p>
          <a:p>
            <a:pPr algn="just"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C:\Users\Управделами\Downloads\glav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14" y="1164407"/>
            <a:ext cx="2288841" cy="24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ПЕРСПЕКТИВЫ РАЗВИТИЯ ПОСЕЛЕНИЙ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549276" y="1285853"/>
            <a:ext cx="6119813" cy="65679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SzPct val="65000"/>
            </a:pP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ПОСЕЛЕНИЙ РАЙОНА</a:t>
            </a:r>
          </a:p>
          <a:p>
            <a:pPr algn="just">
              <a:lnSpc>
                <a:spcPct val="115000"/>
              </a:lnSpc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АЛЕКСАНДРОВСКОЕ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догазификация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Александровское,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водопровода;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строительство нового жилья;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сельскохозяйственной отрасли молочного и мясного направления;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рыбной отрасли;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строительство, ремонт и содержание дорог;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инфраструктуры сервиса и услуг для привлечения туристов;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реконструкция объектов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ЖКХ и социальной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сферы.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СЕВЕРНОЕ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объектов ЖКХ и социальной сферы;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одержание автозимника;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сельскохозяйственной отрасли мясного направления, развитие рыбной отрасли;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содержание дорог.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ЛУКАШКИН-ЯРСКОГО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  <a:r>
              <a:rPr lang="ru-RU" altLang="ru-RU" sz="1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строительству альтернативного источника электроснабжения –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-солнечной электростанции.</a:t>
            </a:r>
            <a:endParaRPr lang="ru-RU" altLang="ru-RU" sz="16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86456" y="8501090"/>
            <a:ext cx="882634" cy="274359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85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ПЕРСПЕКТИВЫ РАЗВИТИЯ ПОСЕЛЕНИЙ</a:t>
            </a:r>
            <a:endParaRPr lang="ru-RU" altLang="ru-RU" sz="3200" cap="all" dirty="0">
              <a:ln w="9000" cmpd="sng">
                <a:solidFill>
                  <a:srgbClr val="A5D028">
                    <a:shade val="50000"/>
                    <a:satMod val="12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549276" y="1187449"/>
            <a:ext cx="6119813" cy="629095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buSzPct val="65000"/>
            </a:pP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ПОСЕЛЕНИЙ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>
              <a:lnSpc>
                <a:spcPct val="115000"/>
              </a:lnSpc>
              <a:buSzPct val="65000"/>
            </a:pPr>
            <a:endParaRPr lang="ru-RU" alt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НАЗИНСКОЕ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дорог;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100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строительству альтернативного источника электроснабжения –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ветро-солнечной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электростанции.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НОВОНИКОЛЬСКОЕ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дорог;</a:t>
            </a: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строительству альтернативного источника электроснабжения – </a:t>
            </a:r>
            <a:r>
              <a:rPr lang="ru-RU" alt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ветро-солнечной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электростанции.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ОКТЯБРЬСКОЕ </a:t>
            </a:r>
            <a:r>
              <a:rPr lang="ru-RU" altLang="ru-RU" sz="1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СЕЛЬСКОЕ ПОСЕЛЕНИЕ:</a:t>
            </a: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сельскохозяйственной отрасли мясного направления, развитие рыбной отрасли;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объектов ЖКХ и социальной сферы;</a:t>
            </a:r>
          </a:p>
          <a:p>
            <a:pPr algn="just">
              <a:spcBef>
                <a:spcPts val="0"/>
              </a:spcBef>
              <a:buSzPct val="65000"/>
            </a:pP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ремонт </a:t>
            </a: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содержание </a:t>
            </a:r>
            <a:r>
              <a:rPr lang="ru-RU" alt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дорог.</a:t>
            </a:r>
          </a:p>
          <a:p>
            <a:pPr algn="just">
              <a:spcBef>
                <a:spcPts val="0"/>
              </a:spcBef>
              <a:buSzPct val="65000"/>
            </a:pPr>
            <a:endParaRPr lang="ru-RU" alt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SzPct val="65000"/>
              <a:buFontTx/>
              <a:buChar char="-"/>
            </a:pPr>
            <a:endParaRPr lang="ru-RU" altLang="ru-RU" sz="1400" b="1" dirty="0">
              <a:solidFill>
                <a:srgbClr val="003300"/>
              </a:solidFill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90244" y="8604448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37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59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2364"/>
            <a:ext cx="692150" cy="8021638"/>
          </a:xfrm>
          <a:noFill/>
        </p:spPr>
      </p:pic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5713438" y="8316416"/>
            <a:ext cx="873125" cy="4873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sz="1200" dirty="0" smtClean="0"/>
              <a:t>38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676" y="1300163"/>
            <a:ext cx="4962525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70607"/>
              </p:ext>
            </p:extLst>
          </p:nvPr>
        </p:nvGraphicFramePr>
        <p:xfrm>
          <a:off x="758826" y="3851921"/>
          <a:ext cx="5910534" cy="4282440"/>
        </p:xfrm>
        <a:graphic>
          <a:graphicData uri="http://schemas.openxmlformats.org/drawingml/2006/table">
            <a:tbl>
              <a:tblPr/>
              <a:tblGrid>
                <a:gridCol w="2886198"/>
                <a:gridCol w="720080"/>
                <a:gridCol w="648072"/>
                <a:gridCol w="792088"/>
                <a:gridCol w="864096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6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МОО  дошкольного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53519,54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58028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59492,7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63264,3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МОО  общего образования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56574,06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61192,2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59158,1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62819,6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МОО  доп. образования детей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54369,17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59351,9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59352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62933,6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6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культуры, спорта и молодежной политики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педагогических работников ДШИ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56174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61095,8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7063" algn="l"/>
                        </a:tabLst>
                      </a:pPr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61095,8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81110,4 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ЗП работников культуры (МСК)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47713,1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48844,5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49469,52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49348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61979" y="2068514"/>
            <a:ext cx="5857916" cy="162799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В рамках реализации «майских» указов Президента РФ 2012 г., муниципальных «дорожных карт» изменений в сфере образования и культуры повышение заработной платы работников муниципальных учреждений МО достигло следующих показателей: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672" y="0"/>
            <a:ext cx="6038428" cy="1122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" y="0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830019" y="8460432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200" dirty="0" smtClean="0"/>
              <a:t>39</a:t>
            </a:r>
            <a:endParaRPr lang="ru-RU" sz="1200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79539" y="1122364"/>
            <a:ext cx="6526508" cy="7338068"/>
          </a:xfrm>
          <a:prstGeom prst="roundRect">
            <a:avLst>
              <a:gd name="adj" fmla="val 11648"/>
            </a:avLst>
          </a:prstGeom>
          <a:solidFill>
            <a:srgbClr val="FFE2A7"/>
          </a:solidFill>
          <a:ln w="25560" cap="sq">
            <a:solidFill>
              <a:srgbClr val="7F7F7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показателями в части достижения целевых являются средний размер заработной платы на 01.07.2023:</a:t>
            </a:r>
          </a:p>
          <a:p>
            <a:pPr algn="ct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3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-Средняя заработная плата работников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дошкольного образования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       63 264,3 рублей. 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-Средняя заработная плата в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организациях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составила      62 819,6 рубля.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-Средняя заработная плата для работников учреждений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составила 62 933,6 рублей.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реднемесячная 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врачей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иных работников, имеющих высшее медицинское образование  – 113 091 рублей.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Среднемесячная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медицинского персонала –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58 915 рублей.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младшего медицинского персонала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57 836 рублей.</a:t>
            </a:r>
          </a:p>
          <a:p>
            <a:pPr algn="just"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заработная плата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составила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348 рублей.</a:t>
            </a:r>
          </a:p>
          <a:p>
            <a:pPr algn="just" defTabSz="449263">
              <a:buSzPct val="100000"/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заработная плата  </a:t>
            </a:r>
            <a:r>
              <a:rPr lang="ru-RU" sz="13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ДШИ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110,4 рублей.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по «дорожным картам» выполнены в полном объеме.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Доля детей в возрасте 5-18 лет, получающих услуги дополнительного образования в сфере образования и культуры  за 2022 год – 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75%. 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(2021 год -75%)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Отдел  образования: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по плану мероприятий «дорожная карта» выполнены на 100%;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удельный вес численности обучающихся на старшей ступени среднего и общего образования, охваченных мероприятиями профессиональной ориентации,  составил 100%;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охват детей дошкольного возраста всеми формами дошкольного образования  составил  69 %;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доля детей, охваченных образовательными программами дополнительного образования, в общей численности детей и молодёжи в возрасте 5-18 лет в 2022 году  составила  </a:t>
            </a:r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pPr algn="just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удельный вес численности учащихся по программам общего образования, участвующих в олимпиадах и конкурсах различного уровня в общей численности учащихся  по программах общего образования в 2021 году – 50%, в 2022 году -50%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5" y="0"/>
            <a:ext cx="68580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Характеристика территории</a:t>
            </a:r>
            <a:endParaRPr lang="ru-RU" altLang="ru-RU" sz="3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23573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95964" y="8542337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91200" y="935295"/>
            <a:ext cx="5981382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1800"/>
              </a:spcBef>
            </a:pPr>
            <a:endParaRPr lang="ru-RU" alt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ts val="0"/>
              </a:spcBef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Основан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1923 г.</a:t>
            </a:r>
            <a:endParaRPr lang="en-US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Расположен в северной  части Томской области. Граничит  на север, западе и северо-востоке с Ханты-Мансийским автономным округом Тюменской области, на юге - с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Каргасокским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районом. Основная водная артерия – река Обь. Расстояние от с. Александровского до г. Томска: 941 км.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Специфика геоэкономического положения: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районом залежей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минерально-сырьевых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ресурсов.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условия: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Климат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гумидный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, с недостаточной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теплообеспеченностью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и избыточным увлажнением. Сравнительно короткое лето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характеризуется незначительными изменениями температуры (средняя температура июля —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плюс 19 °С). Зима холодная, продолжительная, с устойчивым снежным покровом и сильными ветрами и метелями (средняя температура января — минус 24,7 °С). 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Территория: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площадь: 29,9 тыс. км</a:t>
            </a:r>
            <a:r>
              <a:rPr lang="ru-RU" altLang="ru-RU" sz="12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(9,6 % от Томской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области).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площади  территории,  среди районов области,  район занимает 4-ое место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Местное время: </a:t>
            </a:r>
            <a:r>
              <a:rPr lang="en-US" altLang="ru-RU" sz="1200" dirty="0">
                <a:latin typeface="Times New Roman" pitchFamily="18" charset="0"/>
                <a:cs typeface="Times New Roman" pitchFamily="18" charset="0"/>
              </a:rPr>
              <a:t>MSK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(московское время) + 4 ч.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01.01.2023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г.): 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7392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0,7%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Томской области).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Плотность: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0,26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чел./км</a:t>
            </a:r>
            <a:r>
              <a:rPr lang="ru-RU" altLang="ru-RU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Численность населения трудоспособного возраста составляет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4, 2 тыс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. человек или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55%  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от общей численности населения.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 разделена на 6 муниципальных образований: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сельских поселений (Александровское, Северное, Лукашкин-Ярское, Назинское, Новоникольское и Октябрьское), объединяющих 8 населенных пунктов.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центр: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село Александровское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692469" y="5912042"/>
            <a:ext cx="6057900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1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 «Александровский район» - производственная площадка для развития добычи и переработки минерально-сырьевых </a:t>
            </a:r>
            <a:r>
              <a:rPr lang="ru-RU" altLang="ru-RU" sz="1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ресурсов, деревообрабатывающей </a:t>
            </a:r>
            <a:r>
              <a:rPr lang="ru-RU" altLang="ru-RU" sz="1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промышленности, сельского хозяйства, индустрии дикоросов и ягод , вылова рыбы</a:t>
            </a:r>
            <a:endParaRPr lang="ru-RU" altLang="ru-RU" sz="1200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2" y="6582647"/>
            <a:ext cx="3191375" cy="233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10160" y="6649342"/>
            <a:ext cx="2159595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245" indent="-182245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Александровский     район: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Минерально-сырьевые ресурсы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Деревообрабатывающее производство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Сельское хозяйство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Переработка дикоросов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*"/>
              <a:defRPr/>
            </a:pPr>
            <a:r>
              <a:rPr lang="ru-RU" sz="1200" b="1" u="sng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Вылов  водных биоресурсов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ДОБРО ПОЖАЛОВАТЬ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В АЛЕКСАНДРОВСКИЙ РАЙОН!</a:t>
            </a:r>
            <a:endParaRPr lang="ru-RU" sz="2000" b="1" kern="0" spc="50" dirty="0">
              <a:ln w="13500">
                <a:solidFill>
                  <a:srgbClr val="33CC33">
                    <a:shade val="2500"/>
                    <a:alpha val="6500"/>
                  </a:srgbClr>
                </a:solidFill>
                <a:prstDash val="solid"/>
              </a:ln>
              <a:solidFill>
                <a:schemeClr val="accent1">
                  <a:lumMod val="50000"/>
                  <a:alpha val="95000"/>
                </a:schemeClr>
              </a:solidFill>
              <a:effectLst>
                <a:glow rad="228600">
                  <a:srgbClr val="999900">
                    <a:satMod val="175000"/>
                    <a:alpha val="4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733257" y="8460432"/>
            <a:ext cx="873125" cy="487363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40</a:t>
            </a:r>
            <a:endParaRPr lang="ru-RU" sz="14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38" y="25988"/>
            <a:ext cx="675884" cy="1125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4308" name="Picture 36" descr="http://www.alsp.tomsk.ru/image/resize/800x600/upload/images/Photo_2016/DSC_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4" y="1176281"/>
            <a:ext cx="3217556" cy="241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0" name="Picture 38" descr="http://www.alsp.tomsk.ru/image/resize/800x600/upload/images/190-yars/IMG_4622_res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0" y="1151939"/>
            <a:ext cx="3314031" cy="24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2" name="Picture 40" descr="http://www.alsp.tomsk.ru/image/resize/800x600/upload/images/190-yars/IMG_55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5" y="3653697"/>
            <a:ext cx="3266027" cy="24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4" name="Picture 42" descr="http://www.alsp.tomsk.ru/image/resize/800x600/upload/images/slide/DSC_02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91" y="3619137"/>
            <a:ext cx="3312110" cy="24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16" name="Picture 44" descr="http://www.alsp.tomsk.ru/image/resize/800x600/upload/images/Photo_2016/DSC_00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1" y="6133452"/>
            <a:ext cx="3294663" cy="24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320" name="Picture 48" descr="http://www.alsp.tomsk.ru/image/resize/800x600/upload/files/11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51" y="6186981"/>
            <a:ext cx="3215229" cy="241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4000">
              <a:srgbClr val="FFFF66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smtClean="0">
                <a:ln w="9000" cmpd="sng">
                  <a:solidFill>
                    <a:srgbClr val="A5D02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МЕСТНАЯ ВЛАСТЬ</a:t>
            </a:r>
            <a:endParaRPr lang="ru-RU" altLang="ru-RU" sz="32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E38F-5ED0-4446-84B0-42CC01082C1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458790" y="1116014"/>
            <a:ext cx="6399212" cy="794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Почтовый адрес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636760, Томская область , Александровский район,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Александровское, ул. Ленина , 8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alsadm@tomsk.gov.ru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 : 8 (382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55)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5; 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2-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2-46-04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://www.alsadm.ru/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Мумбер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Виктор Петрович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рождения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1958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 полномочий: ноябрь 2019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ноябрь 2024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 Главы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– начальник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Отдела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общественной безопасности и контролю за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строительством  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Панов Сергей Федорович 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(38255) 2-54-07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Заместитель Главы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района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</a:rPr>
              <a:t>Монакова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 Любовь Михайловна 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(38255)2-51-50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Заместитель Главы района - Управляющий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делами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Кауфман Марина Владимировна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(38255)2-46-04;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Главы района по экономике и финансам – начальник Финансового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отдела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Бобрешева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Людмила Николаевна – 8(38255)20-50-55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ru-RU" altLang="ru-RU" sz="1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ДУМА АЛЕКСАНДРОВСКОГО РАЙОНА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Почтовый адрес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636760,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Томская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,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Александровский район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Александровское,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Ленина , 8</a:t>
            </a: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alsduma@mail.ru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Телефон : 8 (382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55)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2-52-63, 2-46-00;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buFont typeface="Arial" charset="0"/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Факс: 8 (382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2-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Официальный сайт: 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http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://www.alsadm.ru/content/alsduma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Председатель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Миронова Марина Анатольевна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рождения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– 1985 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Дата избрания: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сентябрь 2020 г. – сентябрь 2025 г.</a:t>
            </a:r>
            <a:endParaRPr lang="ru-RU" altLang="ru-RU" sz="1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4" y="4627565"/>
            <a:ext cx="14287" cy="1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62475"/>
            <a:ext cx="19050" cy="1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6188149"/>
            <a:ext cx="1675056" cy="234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апа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73" y="1764125"/>
            <a:ext cx="1726536" cy="23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347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          ДЕМОГРАФИЯ,РЫНОК ТРУДА И ЗАРАБОТНОЙ ПЛАТЫ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76237"/>
              </p:ext>
            </p:extLst>
          </p:nvPr>
        </p:nvGraphicFramePr>
        <p:xfrm>
          <a:off x="620689" y="1134357"/>
          <a:ext cx="5976937" cy="6619131"/>
        </p:xfrm>
        <a:graphic>
          <a:graphicData uri="http://schemas.openxmlformats.org/drawingml/2006/table">
            <a:tbl>
              <a:tblPr firstRow="1" firstCol="1" bandRow="1"/>
              <a:tblGrid>
                <a:gridCol w="4574697"/>
                <a:gridCol w="1402240"/>
              </a:tblGrid>
              <a:tr h="6238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Демография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01.01.2023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Родившихся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01.01.2022  </a:t>
                      </a: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(57</a:t>
                      </a:r>
                      <a:r>
                        <a:rPr lang="ru-RU" sz="1600" b="1" i="0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человек)</a:t>
                      </a:r>
                      <a:endParaRPr lang="ru-RU" sz="1600" b="1" i="0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73,7%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Умерших, </a:t>
                      </a: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 01.01.2022 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(126 человек) </a:t>
                      </a:r>
                      <a:endParaRPr lang="ru-RU" sz="1600" b="1" i="0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72,2%</a:t>
                      </a:r>
                      <a:endParaRPr lang="ru-RU" sz="1600" b="1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Естественный</a:t>
                      </a:r>
                      <a:r>
                        <a:rPr lang="ru-RU" sz="1600" b="1" i="0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прирост</a:t>
                      </a:r>
                      <a:r>
                        <a:rPr lang="ru-RU" sz="1600" b="1" i="0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i="1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b="0" i="1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-49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уровню 01.01.2022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(-69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+20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08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Рынок труда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01.01.2023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Среднесписочная численность работников организаций,  </a:t>
                      </a: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</a:t>
                      </a:r>
                      <a:r>
                        <a:rPr lang="ru-RU" sz="160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( 3,1 тыс. человек)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103,2%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Численность безработных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граждан, состоявших в органах службы занятости, </a:t>
                      </a:r>
                      <a:r>
                        <a:rPr lang="ru-RU" sz="160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1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( 77 человек)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регистрируемой безработицы от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ЭАН, </a:t>
                      </a:r>
                      <a:r>
                        <a:rPr lang="ru-RU" sz="16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1,3%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на 01.01.2022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(1,7 %)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76,5%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0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жизни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01.01.2023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600" b="1" i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начисленная заработная плата, </a:t>
                      </a:r>
                      <a:r>
                        <a:rPr lang="ru-RU" sz="16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рублей</a:t>
                      </a:r>
                      <a:endParaRPr lang="ru-RU" sz="1600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91233</a:t>
                      </a: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7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% к уровню 01.01.2022  (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77395 рублей)</a:t>
                      </a:r>
                      <a:endParaRPr lang="ru-RU" sz="16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117,9%</a:t>
                      </a:r>
                    </a:p>
                  </a:txBody>
                  <a:tcPr marL="43285" marR="432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E38F-5ED0-4446-84B0-42CC01082C1C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 txBox="1">
            <a:spLocks/>
          </p:cNvSpPr>
          <p:nvPr/>
        </p:nvSpPr>
        <p:spPr bwMode="auto">
          <a:xfrm rot="16200000">
            <a:off x="-3784599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600" dirty="0" smtClean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         </a:t>
            </a:r>
            <a:r>
              <a:rPr lang="ru-RU" altLang="ru-RU" sz="30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Бюджет МО «Александровский район»</a:t>
            </a:r>
          </a:p>
        </p:txBody>
      </p:sp>
      <p:sp>
        <p:nvSpPr>
          <p:cNvPr id="120834" name="Прямоугольник 6"/>
          <p:cNvSpPr>
            <a:spLocks noChangeArrowheads="1"/>
          </p:cNvSpPr>
          <p:nvPr/>
        </p:nvSpPr>
        <p:spPr bwMode="auto">
          <a:xfrm>
            <a:off x="619123" y="1032967"/>
            <a:ext cx="6049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Pct val="65000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Основные параметры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консолидированного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бюджета </a:t>
            </a:r>
          </a:p>
          <a:p>
            <a:pPr algn="ctr">
              <a:buSzPct val="65000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МО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«Александровский район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</a:rPr>
              <a:t>(млн. рублей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6223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35477"/>
              </p:ext>
            </p:extLst>
          </p:nvPr>
        </p:nvGraphicFramePr>
        <p:xfrm>
          <a:off x="477410" y="1835698"/>
          <a:ext cx="6169877" cy="5184574"/>
        </p:xfrm>
        <a:graphic>
          <a:graphicData uri="http://schemas.openxmlformats.org/drawingml/2006/table">
            <a:tbl>
              <a:tblPr/>
              <a:tblGrid>
                <a:gridCol w="1583438"/>
                <a:gridCol w="864096"/>
                <a:gridCol w="936104"/>
                <a:gridCol w="936104"/>
                <a:gridCol w="864096"/>
                <a:gridCol w="986039"/>
              </a:tblGrid>
              <a:tr h="64807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imes New Roman" pitchFamily="18" charset="0"/>
                        </a:rPr>
                        <a:t>Исполнение на 01.07.2023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</a:txBody>
                  <a:tcPr marL="91447" marR="91447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исполнено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ndara" panose="020E0502030303020204" pitchFamily="34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A326"/>
                    </a:solidFill>
                  </a:tcPr>
                </a:tc>
              </a:tr>
              <a:tr h="640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ДОХОДЫ, всего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742,0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745,2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849,3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909,3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483,3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7279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7" marR="91447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173,7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230,5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108,3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157,1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568,3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514,7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669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752,2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762,6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723,3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864,6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922,4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456,8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  <a:tr h="576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программные расходы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700,2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659,4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781,6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878,6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438,8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ndara" panose="020E0502030303020204" pitchFamily="34" charset="0"/>
                        <a:cs typeface="Times New Roman" pitchFamily="18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63,9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18,0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2D9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ndara" pitchFamily="34" charset="0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-20,6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+21,9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-15,3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-13,1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ndara" panose="020E0502030303020204" pitchFamily="34" charset="0"/>
                          <a:cs typeface="Times New Roman" pitchFamily="18" charset="0"/>
                        </a:rPr>
                        <a:t>26,5</a:t>
                      </a: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E389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ая прямоугольная выноска 1"/>
          <p:cNvSpPr/>
          <p:nvPr/>
        </p:nvSpPr>
        <p:spPr>
          <a:xfrm>
            <a:off x="596803" y="7452320"/>
            <a:ext cx="6049963" cy="647700"/>
          </a:xfrm>
          <a:prstGeom prst="wedgeRound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Объем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плановых доходов на 01.01.2023 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на одного жителя составил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114,9 тыс. руб.; 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объем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плановых расходов 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– </a:t>
            </a:r>
            <a:r>
              <a:rPr lang="ru-RU" altLang="ru-RU" sz="1400" dirty="0" smtClean="0">
                <a:solidFill>
                  <a:srgbClr val="269926"/>
                </a:solidFill>
                <a:latin typeface="Arial" charset="0"/>
                <a:cs typeface="Arial" charset="0"/>
              </a:rPr>
              <a:t>116,9 тыс. руб</a:t>
            </a:r>
            <a:r>
              <a:rPr lang="ru-RU" altLang="ru-RU" sz="1400" dirty="0">
                <a:solidFill>
                  <a:srgbClr val="269926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914900" y="8001025"/>
            <a:ext cx="1600200" cy="960415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effectLst/>
                <a:latin typeface="Candar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1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 rot="16200000">
            <a:off x="-3768725" y="4900614"/>
            <a:ext cx="8027987" cy="4587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    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Бюджет МО «Александровский район»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0713" y="1272820"/>
            <a:ext cx="604996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</a:t>
            </a:r>
          </a:p>
          <a:p>
            <a:pPr algn="ctr"/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по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действующим расходным обязательствам з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2023 год</a:t>
            </a:r>
            <a:endParaRPr lang="ru-RU" alt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797551" y="8388424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8</a:t>
            </a:fld>
            <a:endParaRPr lang="ru-RU" sz="1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13189831"/>
              </p:ext>
            </p:extLst>
          </p:nvPr>
        </p:nvGraphicFramePr>
        <p:xfrm>
          <a:off x="441871" y="4805655"/>
          <a:ext cx="597663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98926"/>
              </p:ext>
            </p:extLst>
          </p:nvPr>
        </p:nvGraphicFramePr>
        <p:xfrm>
          <a:off x="571480" y="2571736"/>
          <a:ext cx="6119998" cy="5909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4024"/>
                <a:gridCol w="1320447"/>
                <a:gridCol w="1655527"/>
              </a:tblGrid>
              <a:tr h="1005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Направление  расходов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2023 год,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млн. руб.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Исполнение на 01.07.2023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Социально-культурная</a:t>
                      </a:r>
                      <a:r>
                        <a:rPr lang="ru-RU" sz="2000" baseline="0" dirty="0" smtClean="0"/>
                        <a:t> сфера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673,6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346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944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Жилищно-коммунальное хозяйство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76,1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41,4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944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Общегосударственные вопросы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121,5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49,9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9443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Отрасли национальной экономики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59,5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19,6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5146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Прочие отрасли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19,4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5146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ИТОГО расходов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950,1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461,6</a:t>
                      </a:r>
                      <a:endParaRPr lang="ru-RU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2"/>
          <p:cNvSpPr txBox="1">
            <a:spLocks/>
          </p:cNvSpPr>
          <p:nvPr/>
        </p:nvSpPr>
        <p:spPr bwMode="auto">
          <a:xfrm rot="-5400000">
            <a:off x="-3784599" y="4900614"/>
            <a:ext cx="8027987" cy="458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ЭКОНомИЧЕСКИЙ</a:t>
            </a:r>
            <a:r>
              <a:rPr lang="ru-RU" alt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ПОТЕНЦИАЛ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6858000" cy="1116013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МУНИЦИПАЛЬНОЕ ОБРАЗОВАНИЕ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spc="50" dirty="0" smtClean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«АЛЕКСАНДРОВСКИЙ </a:t>
            </a:r>
            <a:r>
              <a:rPr lang="ru-RU" sz="2000" b="1" kern="0" spc="50" dirty="0">
                <a:ln w="13500">
                  <a:solidFill>
                    <a:srgbClr val="33CC33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accent1">
                    <a:lumMod val="50000"/>
                    <a:alpha val="95000"/>
                  </a:schemeClr>
                </a:solidFill>
                <a:effectLst>
                  <a:glow rad="228600">
                    <a:srgbClr val="999900">
                      <a:satMod val="175000"/>
                      <a:alpha val="4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РАЙОН»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87811"/>
              </p:ext>
            </p:extLst>
          </p:nvPr>
        </p:nvGraphicFramePr>
        <p:xfrm>
          <a:off x="620714" y="1298576"/>
          <a:ext cx="5976638" cy="5532409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888407"/>
                <a:gridCol w="1080119"/>
                <a:gridCol w="1008112"/>
              </a:tblGrid>
              <a:tr h="753145">
                <a:tc gridSpan="3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социально-экономического развития Александровского района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</a:t>
                      </a: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 собственного производства, выполненных работ и услуг собственными силами, млн. руб.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43798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44797</a:t>
                      </a:r>
                    </a:p>
                  </a:txBody>
                  <a:tcPr marL="26732" marR="26732" marT="0" marB="0" anchor="ctr" horzOverflow="overflow"/>
                </a:tc>
              </a:tr>
              <a:tr h="97536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выполненных работ и услуг собственными силами крупных и средних предприятий и организаций, по виду деятельности «Строительство», млн. руб.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1289,1</a:t>
                      </a:r>
                    </a:p>
                  </a:txBody>
                  <a:tcPr marL="26732" marR="26732" marT="0" marB="0" anchor="ctr" horzOverflow="overflow"/>
                </a:tc>
              </a:tr>
              <a:tr h="73152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 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2134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5051,2</a:t>
                      </a:r>
                    </a:p>
                  </a:txBody>
                  <a:tcPr marL="26732" marR="26732" marT="0" marB="0" anchor="ctr" horzOverflow="overflow"/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организаций, млн. руб.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43798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53403,1</a:t>
                      </a:r>
                    </a:p>
                  </a:txBody>
                  <a:tcPr marL="26732" marR="26732" marT="0" marB="0" anchor="ctr" horzOverflow="overflow"/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201,2</a:t>
                      </a:r>
                    </a:p>
                  </a:txBody>
                  <a:tcPr marL="26732" marR="26732" marT="0" marB="0" anchor="ctr" horzOverflow="overflow"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195,2</a:t>
                      </a:r>
                    </a:p>
                  </a:txBody>
                  <a:tcPr marL="26732" marR="26732" marT="0" marB="0" anchor="ctr" horzOverflow="overflow"/>
                </a:tc>
              </a:tr>
              <a:tr h="5383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Институциональная структура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01.01.2022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5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Зарегистрировано хозяйствующих субъектов (ЮЛ), всего единиц, в </a:t>
                      </a:r>
                      <a:r>
                        <a:rPr kumimoji="0" lang="ru-RU" alt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732" marR="26732" marT="0" marB="0" horzOverflow="overflow"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4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20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800" kern="1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26732" marR="26732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" name="Скругленная прямоугольная выноска 37"/>
          <p:cNvSpPr/>
          <p:nvPr/>
        </p:nvSpPr>
        <p:spPr>
          <a:xfrm>
            <a:off x="568723" y="7020273"/>
            <a:ext cx="6049963" cy="1109167"/>
          </a:xfrm>
          <a:prstGeom prst="wedgeRoundRectCallout">
            <a:avLst/>
          </a:prstGeom>
          <a:solidFill>
            <a:srgbClr val="FFFFCC"/>
          </a:solidFill>
          <a:ln w="25400" cap="flat" cmpd="sng" algn="ctr">
            <a:solidFill>
              <a:srgbClr val="33CC3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По итогам комплексной оценки социально- экономического развития муниципальных районов (городских округов) Томской области МО </a:t>
            </a:r>
            <a:r>
              <a:rPr lang="ru-RU" sz="1600" kern="0" dirty="0" smtClean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«Александровский </a:t>
            </a:r>
            <a:r>
              <a:rPr lang="ru-RU" sz="1600" kern="0" dirty="0">
                <a:solidFill>
                  <a:schemeClr val="accent4">
                    <a:lumMod val="50000"/>
                  </a:schemeClr>
                </a:solidFill>
                <a:latin typeface="Arial"/>
                <a:cs typeface="Arial"/>
              </a:rPr>
              <a:t>район» входит в группу районов со средним уровнем развития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05265" y="8460432"/>
            <a:ext cx="873125" cy="487363"/>
          </a:xfrm>
        </p:spPr>
        <p:txBody>
          <a:bodyPr/>
          <a:lstStyle/>
          <a:p>
            <a:pPr>
              <a:defRPr/>
            </a:pPr>
            <a:fld id="{2677456E-F3F2-46D7-8D78-C04F2BC9A2B6}" type="slidenum">
              <a:rPr lang="ru-RU" sz="1400" smtClean="0"/>
              <a:pPr>
                <a:defRPr/>
              </a:pPr>
              <a:t>9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кстура">
  <a:themeElements>
    <a:clrScheme name="Текстура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23204</TotalTime>
  <Words>7160</Words>
  <Application>Microsoft Office PowerPoint</Application>
  <PresentationFormat>Экран (4:3)</PresentationFormat>
  <Paragraphs>1143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2_Волна</vt:lpstr>
      <vt:lpstr>2_Текстура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Пикулина Арина Викторовна</dc:creator>
  <cp:lastModifiedBy>Алёна Лу</cp:lastModifiedBy>
  <cp:revision>2076</cp:revision>
  <cp:lastPrinted>2023-05-16T07:13:33Z</cp:lastPrinted>
  <dcterms:created xsi:type="dcterms:W3CDTF">2011-11-17T03:02:57Z</dcterms:created>
  <dcterms:modified xsi:type="dcterms:W3CDTF">2023-07-21T09:17:01Z</dcterms:modified>
</cp:coreProperties>
</file>