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drawings/drawing4.xml" ContentType="application/vnd.openxmlformats-officedocument.drawingml.chartshapes+xml"/>
  <Override PartName="/ppt/charts/chart8.xml" ContentType="application/vnd.openxmlformats-officedocument.drawingml.chart+xml"/>
  <Override PartName="/ppt/theme/themeOverride1.xml" ContentType="application/vnd.openxmlformats-officedocument.themeOverride+xml"/>
  <Override PartName="/ppt/drawings/drawing5.xml" ContentType="application/vnd.openxmlformats-officedocument.drawingml.chartshapes+xml"/>
  <Override PartName="/ppt/charts/chart9.xml" ContentType="application/vnd.openxmlformats-officedocument.drawingml.chart+xml"/>
  <Override PartName="/ppt/drawings/drawing6.xml" ContentType="application/vnd.openxmlformats-officedocument.drawingml.chartshapes+xml"/>
  <Override PartName="/ppt/charts/chart10.xml" ContentType="application/vnd.openxmlformats-officedocument.drawingml.chart+xml"/>
  <Override PartName="/ppt/theme/themeOverride2.xml" ContentType="application/vnd.openxmlformats-officedocument.themeOverride+xml"/>
  <Override PartName="/ppt/drawings/drawing7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2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7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1" r:id="rId29"/>
    <p:sldId id="283" r:id="rId30"/>
    <p:sldId id="284" r:id="rId31"/>
    <p:sldId id="285" r:id="rId32"/>
    <p:sldId id="286" r:id="rId3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024"/>
    <a:srgbClr val="00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3570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package" Target="../embeddings/_____Microsoft_Excel10.xlsx"/><Relationship Id="rId1" Type="http://schemas.openxmlformats.org/officeDocument/2006/relationships/themeOverride" Target="../theme/themeOverride2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_____Microsoft_Excel8.xlsx"/><Relationship Id="rId1" Type="http://schemas.openxmlformats.org/officeDocument/2006/relationships/themeOverride" Target="../theme/themeOverride1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185538057742782"/>
          <c:y val="6.2500000000000003E-3"/>
          <c:w val="0.55435252624671916"/>
          <c:h val="0.848520669291338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0.40546468922336276"/>
                  <c:y val="1.5561996379487247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183,259</a:t>
                    </a:r>
                    <a:r>
                      <a:rPr lang="ru-RU" sz="1200" dirty="0" smtClean="0"/>
                      <a:t> млн. руб.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183.25899999999999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-0.32670536110083903"/>
                  <c:y val="-1.0374664252991474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128,96</a:t>
                    </a:r>
                    <a:r>
                      <a:rPr lang="ru-RU" sz="1200" dirty="0" smtClean="0"/>
                      <a:t> млн. руб.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128.96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841280"/>
        <c:axId val="69842816"/>
      </c:barChart>
      <c:catAx>
        <c:axId val="6984128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baseline="0">
                <a:latin typeface="Times New Roman" pitchFamily="18" charset="0"/>
              </a:defRPr>
            </a:pPr>
            <a:endParaRPr lang="ru-RU"/>
          </a:p>
        </c:txPr>
        <c:crossAx val="69842816"/>
        <c:crosses val="autoZero"/>
        <c:auto val="1"/>
        <c:lblAlgn val="ctr"/>
        <c:lblOffset val="100"/>
        <c:noMultiLvlLbl val="0"/>
      </c:catAx>
      <c:valAx>
        <c:axId val="6984281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latin typeface="Times New Roman" pitchFamily="18" charset="0"/>
              </a:defRPr>
            </a:pPr>
            <a:endParaRPr lang="ru-RU"/>
          </a:p>
        </c:txPr>
        <c:crossAx val="69841280"/>
        <c:crosses val="autoZero"/>
        <c:crossBetween val="between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6.3233473518353067E-2"/>
          <c:y val="0.61459388499317069"/>
          <c:w val="0.22209854907356152"/>
          <c:h val="0.21173546076579725"/>
        </c:manualLayout>
      </c:layout>
      <c:overlay val="0"/>
      <c:txPr>
        <a:bodyPr/>
        <a:lstStyle/>
        <a:p>
          <a:pPr>
            <a:defRPr baseline="0">
              <a:latin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invertIfNegative val="1"/>
          <c:dLbls>
            <c:dLbl>
              <c:idx val="0"/>
              <c:layout>
                <c:manualLayout>
                  <c:x val="-0.13299979419408761"/>
                  <c:y val="-1.7636929230085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Объем добычи нефти, тыс. тонн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invertIfNegative val="1"/>
          <c:dLbls>
            <c:dLbl>
              <c:idx val="0"/>
              <c:layout>
                <c:manualLayout>
                  <c:x val="-0.13451895175488976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Объем добычи нефти, тыс. тонн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0.14647619191087996"/>
                  <c:y val="-5.87897641002851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Объем добычи нефти, тыс. тонн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885440"/>
        <c:axId val="62402944"/>
        <c:axId val="0"/>
      </c:bar3DChart>
      <c:catAx>
        <c:axId val="83885440"/>
        <c:scaling>
          <c:orientation val="minMax"/>
        </c:scaling>
        <c:delete val="1"/>
        <c:axPos val="l"/>
        <c:majorTickMark val="cross"/>
        <c:minorTickMark val="cross"/>
        <c:tickLblPos val="nextTo"/>
        <c:crossAx val="62402944"/>
        <c:crosses val="autoZero"/>
        <c:auto val="1"/>
        <c:lblAlgn val="ctr"/>
        <c:lblOffset val="100"/>
        <c:noMultiLvlLbl val="1"/>
      </c:catAx>
      <c:valAx>
        <c:axId val="62402944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none"/>
        <c:crossAx val="83885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026689124937159"/>
          <c:y val="7.1637873569603397E-2"/>
          <c:w val="0.24591651652231877"/>
          <c:h val="0.45695339406732588"/>
        </c:manualLayout>
      </c:layout>
      <c:overlay val="1"/>
    </c:legend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smtClean="0"/>
                      <a:t>35</a:t>
                    </a:r>
                    <a:r>
                      <a:rPr lang="ru-RU" sz="1400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6736118105257259E-2"/>
                  <c:y val="-0.12173453387482205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25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9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8.8463950526784671E-2"/>
                  <c:y val="-1.5962247625021882E-3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13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6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7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1670424469970626E-2"/>
                  <c:y val="8.025741754302855E-2"/>
                </c:manualLayout>
              </c:layout>
              <c:tx>
                <c:rich>
                  <a:bodyPr/>
                  <a:lstStyle/>
                  <a:p>
                    <a:pPr>
                      <a:defRPr sz="1100"/>
                    </a:pPr>
                    <a:r>
                      <a:rPr lang="en-US" sz="1100" dirty="0" smtClean="0"/>
                      <a:t>2</a:t>
                    </a:r>
                    <a:r>
                      <a:rPr lang="ru-RU" sz="1100" dirty="0" smtClean="0"/>
                      <a:t>%</a:t>
                    </a:r>
                    <a:endParaRPr lang="en-US" sz="11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z="1400" dirty="0" smtClean="0"/>
                      <a:t>3</a:t>
                    </a:r>
                    <a:r>
                      <a:rPr lang="ru-RU" sz="1400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Торговля</c:v>
                </c:pt>
                <c:pt idx="1">
                  <c:v>Предоставление услуг</c:v>
                </c:pt>
                <c:pt idx="2">
                  <c:v>Транспорт и связь</c:v>
                </c:pt>
                <c:pt idx="3">
                  <c:v>Рыболовство</c:v>
                </c:pt>
                <c:pt idx="4">
                  <c:v>Обрабатывающие производства</c:v>
                </c:pt>
                <c:pt idx="5">
                  <c:v>Строительство</c:v>
                </c:pt>
                <c:pt idx="6">
                  <c:v>Сельское хохяйство и лес</c:v>
                </c:pt>
                <c:pt idx="7">
                  <c:v>Гостиницы и кафе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35</c:v>
                </c:pt>
                <c:pt idx="1">
                  <c:v>25</c:v>
                </c:pt>
                <c:pt idx="2">
                  <c:v>9</c:v>
                </c:pt>
                <c:pt idx="3">
                  <c:v>13</c:v>
                </c:pt>
                <c:pt idx="4">
                  <c:v>6</c:v>
                </c:pt>
                <c:pt idx="5">
                  <c:v>7</c:v>
                </c:pt>
                <c:pt idx="6">
                  <c:v>2</c:v>
                </c:pt>
                <c:pt idx="7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0.103125000000000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8019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7130377326495888E-3"/>
                  <c:y val="0.1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7921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0.10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7742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7130377326495888E-3"/>
                  <c:y val="0.109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7706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0.12500000000000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7637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7130377326495888E-3"/>
                  <c:y val="0.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  <c:pt idx="0">
                  <c:v>7392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4332544"/>
        <c:axId val="194334080"/>
      </c:barChart>
      <c:catAx>
        <c:axId val="19433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4334080"/>
        <c:crosses val="autoZero"/>
        <c:auto val="1"/>
        <c:lblAlgn val="ctr"/>
        <c:lblOffset val="100"/>
        <c:noMultiLvlLbl val="0"/>
      </c:catAx>
      <c:valAx>
        <c:axId val="19433408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943325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4501064594592734"/>
          <c:y val="0"/>
          <c:w val="0.55435252624671916"/>
          <c:h val="0.848520669291338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0.26253109374174566"/>
                  <c:y val="-5.18733212649574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525,843</a:t>
                    </a:r>
                    <a:r>
                      <a:rPr lang="ru-RU" dirty="0" smtClean="0"/>
                      <a:t>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Безвозмездные поступления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525.84299999999996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-0.35587548262769969"/>
                  <c:y val="1.556199637948724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697,629</a:t>
                    </a:r>
                    <a:r>
                      <a:rPr lang="ru-RU" dirty="0" smtClean="0"/>
                      <a:t>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Безвозмездные поступления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697.62900000000002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2886528"/>
        <c:axId val="72908800"/>
      </c:barChart>
      <c:catAx>
        <c:axId val="72886528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baseline="0">
                <a:latin typeface="Times New Roman" pitchFamily="18" charset="0"/>
              </a:defRPr>
            </a:pPr>
            <a:endParaRPr lang="ru-RU"/>
          </a:p>
        </c:txPr>
        <c:crossAx val="72908800"/>
        <c:crosses val="autoZero"/>
        <c:auto val="1"/>
        <c:lblAlgn val="ctr"/>
        <c:lblOffset val="100"/>
        <c:noMultiLvlLbl val="0"/>
      </c:catAx>
      <c:valAx>
        <c:axId val="7290880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latin typeface="Times New Roman" pitchFamily="18" charset="0"/>
              </a:defRPr>
            </a:pPr>
            <a:endParaRPr lang="ru-RU"/>
          </a:p>
        </c:txPr>
        <c:crossAx val="72886528"/>
        <c:crosses val="autoZero"/>
        <c:crossBetween val="between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6.3233473518353067E-2"/>
          <c:y val="0.61459388499317069"/>
          <c:w val="0.22209854907356152"/>
          <c:h val="0.21173546076579725"/>
        </c:manualLayout>
      </c:layout>
      <c:overlay val="0"/>
      <c:txPr>
        <a:bodyPr/>
        <a:lstStyle/>
        <a:p>
          <a:pPr>
            <a:defRPr baseline="0">
              <a:latin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5019754433073312"/>
                  <c:y val="-4.3349884200900753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61,7</a:t>
                    </a:r>
                    <a:r>
                      <a:rPr lang="ru-RU" smtClean="0"/>
                      <a:t>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0155093067966395"/>
                  <c:y val="-6.5232602360421485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14</a:t>
                    </a:r>
                    <a:r>
                      <a:rPr lang="ru-RU" smtClean="0"/>
                      <a:t>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41445455887012E-2"/>
                  <c:y val="4.517126302205738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8,9</a:t>
                    </a:r>
                    <a:r>
                      <a:rPr lang="ru-RU" smtClean="0"/>
                      <a:t>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8,6</a:t>
                    </a:r>
                    <a:r>
                      <a:rPr lang="ru-RU" smtClean="0"/>
                      <a:t>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6,8</a:t>
                    </a:r>
                    <a:r>
                      <a:rPr lang="ru-RU" smtClean="0"/>
                      <a:t>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Социально-культурная сфера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Прочие расходы</c:v>
                </c:pt>
                <c:pt idx="4">
                  <c:v>Межбюджетные трансферты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61.7</c:v>
                </c:pt>
                <c:pt idx="1">
                  <c:v>14</c:v>
                </c:pt>
                <c:pt idx="2">
                  <c:v>8.9</c:v>
                </c:pt>
                <c:pt idx="3">
                  <c:v>8.6</c:v>
                </c:pt>
                <c:pt idx="4">
                  <c:v>6.8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920222371805129E-4"/>
          <c:y val="1.0998777913565154E-3"/>
          <c:w val="0.59516892157331958"/>
          <c:h val="0.82909546197271167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invertIfNegative val="1"/>
          <c:dLbls>
            <c:dLbl>
              <c:idx val="0"/>
              <c:layout>
                <c:manualLayout>
                  <c:x val="0"/>
                  <c:y val="0.10582157538051321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000" b="1" dirty="0" smtClean="0"/>
                      <a:t>21</a:t>
                    </a:r>
                    <a:r>
                      <a:rPr lang="ru-RU" sz="1000" b="1" dirty="0" smtClean="0"/>
                      <a:t>,</a:t>
                    </a:r>
                    <a:r>
                      <a:rPr lang="en-US" sz="1000" b="1" dirty="0" smtClean="0"/>
                      <a:t>043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21043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invertIfNegative val="1"/>
          <c:dLbls>
            <c:dLbl>
              <c:idx val="0"/>
              <c:layout>
                <c:manualLayout>
                  <c:x val="6.9164428353276648E-3"/>
                  <c:y val="0.10190194916614204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dirty="0" smtClean="0"/>
                      <a:t>43</a:t>
                    </a:r>
                    <a:r>
                      <a:rPr lang="ru-RU" sz="1100" b="1" dirty="0" smtClean="0"/>
                      <a:t>,</a:t>
                    </a:r>
                    <a:r>
                      <a:rPr lang="en-US" sz="1100" b="1" dirty="0" smtClean="0"/>
                      <a:t>798</a:t>
                    </a:r>
                    <a:endParaRPr lang="en-US" sz="10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43798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374664252991498E-2"/>
                  <c:y val="0.1136602105938846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44</a:t>
                    </a:r>
                    <a:r>
                      <a:rPr lang="ru-RU" dirty="0" smtClean="0"/>
                      <a:t>,</a:t>
                    </a:r>
                    <a:r>
                      <a:rPr lang="en-US" dirty="0" smtClean="0"/>
                      <a:t>797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44797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2736640"/>
        <c:axId val="62751104"/>
        <c:axId val="0"/>
      </c:bar3DChart>
      <c:catAx>
        <c:axId val="62736640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sz="1200" dirty="0"/>
                  <a:t>Объем отгруженных товаров собственного производства, </a:t>
                </a:r>
                <a:r>
                  <a:rPr lang="ru-RU" sz="1200" dirty="0" smtClean="0"/>
                  <a:t>млрд. </a:t>
                </a:r>
                <a:r>
                  <a:rPr lang="ru-RU" sz="1200" dirty="0"/>
                  <a:t>руб.</a:t>
                </a:r>
              </a:p>
            </c:rich>
          </c:tx>
          <c:layout>
            <c:manualLayout>
              <c:xMode val="edge"/>
              <c:yMode val="edge"/>
              <c:x val="7.9837534391603543E-2"/>
              <c:y val="0.81150531885346078"/>
            </c:manualLayout>
          </c:layout>
          <c:overlay val="1"/>
        </c:title>
        <c:numFmt formatCode="General" sourceLinked="1"/>
        <c:majorTickMark val="cross"/>
        <c:minorTickMark val="cross"/>
        <c:tickLblPos val="nextTo"/>
        <c:crossAx val="62751104"/>
        <c:crosses val="autoZero"/>
        <c:auto val="1"/>
        <c:lblAlgn val="l"/>
        <c:lblOffset val="100"/>
        <c:noMultiLvlLbl val="1"/>
      </c:catAx>
      <c:valAx>
        <c:axId val="62751104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one"/>
        <c:crossAx val="62736640"/>
        <c:crosses val="autoZero"/>
        <c:crossBetween val="between"/>
      </c:valAx>
    </c:plotArea>
    <c:legend>
      <c:legendPos val="r"/>
      <c:layout/>
      <c:overlay val="1"/>
    </c:legend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960665192194627"/>
          <c:y val="3.7993158956096146E-2"/>
          <c:w val="0.59516892157331958"/>
          <c:h val="0.82909546197271167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invertIfNegative val="1"/>
          <c:dLbls>
            <c:dLbl>
              <c:idx val="0"/>
              <c:layout>
                <c:manualLayout>
                  <c:x val="0"/>
                  <c:y val="8.818464615042773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5,0</a:t>
                    </a:r>
                    <a:r>
                      <a:rPr lang="en-US" dirty="0" smtClean="0"/>
                      <a:t>17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5017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invertIfNegative val="1"/>
          <c:dLbls>
            <c:dLbl>
              <c:idx val="0"/>
              <c:layout>
                <c:manualLayout>
                  <c:x val="6.9164428353277289E-3"/>
                  <c:y val="7.284818595035334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,</a:t>
                    </a:r>
                    <a:r>
                      <a:rPr lang="en-US" dirty="0" smtClean="0"/>
                      <a:t>143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2143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7.284818595035330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r>
                      <a:rPr lang="ru-RU" dirty="0" smtClean="0"/>
                      <a:t>,</a:t>
                    </a:r>
                    <a:r>
                      <a:rPr lang="en-US" dirty="0" smtClean="0"/>
                      <a:t>051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5051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2782080"/>
        <c:axId val="63046400"/>
        <c:axId val="0"/>
      </c:bar3DChart>
      <c:catAx>
        <c:axId val="62782080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sz="1200" dirty="0"/>
                  <a:t>Объем инвестиций в основной капитал, </a:t>
                </a:r>
                <a:r>
                  <a:rPr lang="ru-RU" sz="1200" dirty="0" smtClean="0"/>
                  <a:t>млрд. </a:t>
                </a:r>
                <a:r>
                  <a:rPr lang="ru-RU" sz="1200" dirty="0"/>
                  <a:t>руб.</a:t>
                </a:r>
              </a:p>
            </c:rich>
          </c:tx>
          <c:layout>
            <c:manualLayout>
              <c:xMode val="edge"/>
              <c:yMode val="edge"/>
              <c:x val="0.1766677443738717"/>
              <c:y val="0.87149025711639783"/>
            </c:manualLayout>
          </c:layout>
          <c:overlay val="1"/>
        </c:title>
        <c:numFmt formatCode="General" sourceLinked="1"/>
        <c:majorTickMark val="cross"/>
        <c:minorTickMark val="cross"/>
        <c:tickLblPos val="nextTo"/>
        <c:crossAx val="63046400"/>
        <c:crosses val="autoZero"/>
        <c:auto val="1"/>
        <c:lblAlgn val="l"/>
        <c:lblOffset val="100"/>
        <c:noMultiLvlLbl val="1"/>
      </c:catAx>
      <c:valAx>
        <c:axId val="63046400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one"/>
        <c:crossAx val="62782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436006021117475"/>
          <c:y val="0.3853117794167995"/>
          <c:w val="0.22180705411816987"/>
          <c:h val="0.27976738412285257"/>
        </c:manualLayout>
      </c:layout>
      <c:overlay val="1"/>
    </c:legend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invertIfNegative val="1"/>
          <c:dLbls>
            <c:dLbl>
              <c:idx val="0"/>
              <c:layout>
                <c:manualLayout>
                  <c:x val="-0.11438402826691911"/>
                  <c:y val="-5.89141245453870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Объем добычи нефти, тыс. тонн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1214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invertIfNegative val="1"/>
          <c:dLbls>
            <c:dLbl>
              <c:idx val="0"/>
              <c:layout>
                <c:manualLayout>
                  <c:x val="-0.13491449487893029"/>
                  <c:y val="-1.7674237363616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Объем добычи нефти, тыс. тонн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1292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0.17597542810295255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Объем добычи нефти, тыс. тонн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1317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3081472"/>
        <c:axId val="63095552"/>
        <c:axId val="0"/>
      </c:bar3DChart>
      <c:catAx>
        <c:axId val="63081472"/>
        <c:scaling>
          <c:orientation val="minMax"/>
        </c:scaling>
        <c:delete val="1"/>
        <c:axPos val="l"/>
        <c:majorTickMark val="cross"/>
        <c:minorTickMark val="cross"/>
        <c:tickLblPos val="nextTo"/>
        <c:crossAx val="63095552"/>
        <c:crosses val="autoZero"/>
        <c:auto val="1"/>
        <c:lblAlgn val="ctr"/>
        <c:lblOffset val="100"/>
        <c:noMultiLvlLbl val="1"/>
      </c:catAx>
      <c:valAx>
        <c:axId val="63095552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none"/>
        <c:crossAx val="63081472"/>
        <c:crosses val="autoZero"/>
        <c:crossBetween val="between"/>
      </c:valAx>
    </c:plotArea>
    <c:legend>
      <c:legendPos val="r"/>
      <c:layout/>
      <c:overlay val="1"/>
    </c:legend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invertIfNegative val="1"/>
          <c:dLbls>
            <c:dLbl>
              <c:idx val="0"/>
              <c:layout>
                <c:manualLayout>
                  <c:x val="-0.13491449487893029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Объем добычи нефти, тыс. тонн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1564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invertIfNegative val="1"/>
          <c:dLbls>
            <c:dLbl>
              <c:idx val="0"/>
              <c:layout>
                <c:manualLayout>
                  <c:x val="-0.1701095804995208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Объем добычи нефти, тыс. тонн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1719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0.16717665669780493"/>
                  <c:y val="-2.2046161537606957E-2"/>
                </c:manualLayout>
              </c:layout>
              <c:spPr/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Объем добычи нефти, тыс. тонн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1838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2841984"/>
        <c:axId val="62843520"/>
        <c:axId val="0"/>
      </c:bar3DChart>
      <c:catAx>
        <c:axId val="62841984"/>
        <c:scaling>
          <c:orientation val="minMax"/>
        </c:scaling>
        <c:delete val="1"/>
        <c:axPos val="l"/>
        <c:majorTickMark val="cross"/>
        <c:minorTickMark val="cross"/>
        <c:tickLblPos val="nextTo"/>
        <c:crossAx val="62843520"/>
        <c:crosses val="autoZero"/>
        <c:auto val="1"/>
        <c:lblAlgn val="ctr"/>
        <c:lblOffset val="100"/>
        <c:noMultiLvlLbl val="1"/>
      </c:catAx>
      <c:valAx>
        <c:axId val="62843520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none"/>
        <c:crossAx val="62841984"/>
        <c:crosses val="autoZero"/>
        <c:crossBetween val="between"/>
      </c:valAx>
    </c:plotArea>
    <c:legend>
      <c:legendPos val="r"/>
      <c:layout/>
      <c:overlay val="1"/>
    </c:legend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920222371805129E-4"/>
          <c:y val="1.0998777913565154E-3"/>
          <c:w val="0.59516892157331958"/>
          <c:h val="0.82909546197271167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invertIfNegative val="1"/>
          <c:dLbls>
            <c:dLbl>
              <c:idx val="0"/>
              <c:layout>
                <c:manualLayout>
                  <c:x val="6.9164428353276648E-3"/>
                  <c:y val="9.22547067419859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1581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invertIfNegative val="1"/>
          <c:dLbls>
            <c:dLbl>
              <c:idx val="0"/>
              <c:layout>
                <c:manualLayout>
                  <c:x val="1.0374664252991498E-2"/>
                  <c:y val="7.05477169203421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1283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4582214176638324E-3"/>
                  <c:y val="5.96942220095203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2940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2918656"/>
        <c:axId val="62920576"/>
        <c:axId val="0"/>
      </c:bar3DChart>
      <c:catAx>
        <c:axId val="62918656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sz="1200" dirty="0" smtClean="0"/>
                  <a:t>                           Ввод жилья, кв. м</a:t>
                </a:r>
                <a:endParaRPr lang="ru-RU" sz="1200" dirty="0"/>
              </a:p>
            </c:rich>
          </c:tx>
          <c:layout>
            <c:manualLayout>
              <c:xMode val="edge"/>
              <c:yMode val="edge"/>
              <c:x val="7.9837534391603543E-2"/>
              <c:y val="0.85870271065343284"/>
            </c:manualLayout>
          </c:layout>
          <c:overlay val="1"/>
        </c:title>
        <c:numFmt formatCode="General" sourceLinked="1"/>
        <c:majorTickMark val="cross"/>
        <c:minorTickMark val="cross"/>
        <c:tickLblPos val="nextTo"/>
        <c:crossAx val="62920576"/>
        <c:crosses val="autoZero"/>
        <c:auto val="1"/>
        <c:lblAlgn val="l"/>
        <c:lblOffset val="100"/>
        <c:noMultiLvlLbl val="1"/>
      </c:catAx>
      <c:valAx>
        <c:axId val="62920576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one"/>
        <c:crossAx val="62918656"/>
        <c:crosses val="autoZero"/>
        <c:crossBetween val="between"/>
      </c:valAx>
    </c:plotArea>
    <c:legend>
      <c:legendPos val="r"/>
      <c:layout/>
      <c:overlay val="1"/>
    </c:legend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124243233662437E-2"/>
          <c:y val="0.13857587252210071"/>
          <c:w val="0.93064113015735572"/>
          <c:h val="0.86142412747789932"/>
        </c:manualLayout>
      </c:layout>
      <c:bar3DChart>
        <c:barDir val="bar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invertIfNegative val="1"/>
          <c:dLbls>
            <c:dLbl>
              <c:idx val="0"/>
              <c:layout>
                <c:manualLayout>
                  <c:x val="-0.22120894288581866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Объем добычи нефти, тыс. тонн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74537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invertIfNegative val="1"/>
          <c:dLbls>
            <c:dLbl>
              <c:idx val="0"/>
              <c:layout>
                <c:manualLayout>
                  <c:x val="-0.21224101276882607"/>
                  <c:y val="5.7739279875120431E-17"/>
                </c:manualLayout>
              </c:layout>
              <c:spPr/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Объем добычи нефти, тыс. тонн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77395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0.19211655054200333"/>
                  <c:y val="-1.8896709889377371E-2"/>
                </c:manualLayout>
              </c:layout>
              <c:spPr/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Объем добычи нефти, тыс. тонн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91233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2162816"/>
        <c:axId val="62164352"/>
        <c:axId val="0"/>
      </c:bar3DChart>
      <c:catAx>
        <c:axId val="62162816"/>
        <c:scaling>
          <c:orientation val="minMax"/>
        </c:scaling>
        <c:delete val="1"/>
        <c:axPos val="l"/>
        <c:majorTickMark val="cross"/>
        <c:minorTickMark val="cross"/>
        <c:tickLblPos val="nextTo"/>
        <c:crossAx val="62164352"/>
        <c:crosses val="autoZero"/>
        <c:auto val="1"/>
        <c:lblAlgn val="ctr"/>
        <c:lblOffset val="100"/>
        <c:noMultiLvlLbl val="1"/>
      </c:catAx>
      <c:valAx>
        <c:axId val="62164352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none"/>
        <c:crossAx val="621628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844017331407623"/>
          <c:y val="0.46306709968733639"/>
          <c:w val="0.20200285285761899"/>
          <c:h val="0.48959292221499201"/>
        </c:manualLayout>
      </c:layout>
      <c:overlay val="1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0.37255</cdr:x>
      <cdr:y>0.33333</cdr:y>
    </cdr:from>
    <cdr:to>
      <cdr:x>0.52941</cdr:x>
      <cdr:y>0.40423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68152" y="1080120"/>
          <a:ext cx="576054" cy="2297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rgbClr val="005024"/>
              </a:solidFill>
              <a:latin typeface="Times New Roman" pitchFamily="18" charset="0"/>
              <a:cs typeface="Times New Roman" pitchFamily="18" charset="0"/>
            </a:rPr>
            <a:t>+3%</a:t>
          </a:r>
          <a:endParaRPr lang="ru-RU" sz="1200" b="1" dirty="0">
            <a:solidFill>
              <a:srgbClr val="005024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0.55048</cdr:x>
      <cdr:y>0.43646</cdr:y>
    </cdr:from>
    <cdr:to>
      <cdr:x>0.77213</cdr:x>
      <cdr:y>0.55866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38149" y="2071720"/>
          <a:ext cx="981723" cy="58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   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0.54902</cdr:x>
      <cdr:y>0.32609</cdr:y>
    </cdr:from>
    <cdr:to>
      <cdr:x>0.76471</cdr:x>
      <cdr:y>0.40636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16224" y="1080120"/>
          <a:ext cx="792088" cy="2658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rgbClr val="005024"/>
              </a:solidFill>
              <a:latin typeface="Times New Roman" pitchFamily="18" charset="0"/>
              <a:cs typeface="Times New Roman" pitchFamily="18" charset="0"/>
            </a:rPr>
            <a:t>+236%</a:t>
          </a:r>
          <a:endParaRPr lang="ru-RU" sz="1200" b="1" dirty="0">
            <a:solidFill>
              <a:srgbClr val="005024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0.55048</cdr:x>
      <cdr:y>0.43646</cdr:y>
    </cdr:from>
    <cdr:to>
      <cdr:x>0.77213</cdr:x>
      <cdr:y>0.55866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38149" y="2071720"/>
          <a:ext cx="981723" cy="58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0.63559</cdr:x>
      <cdr:y>0.43189</cdr:y>
    </cdr:from>
    <cdr:to>
      <cdr:x>0.72034</cdr:x>
      <cdr:y>0.55149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357850" y="1031868"/>
          <a:ext cx="714416" cy="2857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0.67797</cdr:x>
      <cdr:y>0.28239</cdr:y>
    </cdr:from>
    <cdr:to>
      <cdr:x>0.76271</cdr:x>
      <cdr:y>0.40199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715073" y="674678"/>
          <a:ext cx="714331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0.0396</cdr:x>
      <cdr:y>0.26723</cdr:y>
    </cdr:from>
    <cdr:to>
      <cdr:x>0.42574</cdr:x>
      <cdr:y>0.40085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88032" y="576064"/>
          <a:ext cx="280831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0.10891</cdr:x>
      <cdr:y>0.43425</cdr:y>
    </cdr:from>
    <cdr:to>
      <cdr:x>0.39604</cdr:x>
      <cdr:y>0.63467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92088" y="936104"/>
          <a:ext cx="2088232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0.11881</cdr:x>
      <cdr:y>0.63467</cdr:y>
    </cdr:from>
    <cdr:to>
      <cdr:x>0.34653</cdr:x>
      <cdr:y>0.76829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864096" y="1368152"/>
          <a:ext cx="165618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0.13527</cdr:x>
      <cdr:y>0.23383</cdr:y>
    </cdr:from>
    <cdr:to>
      <cdr:x>0.31269</cdr:x>
      <cdr:y>0.36744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85734" y="504056"/>
          <a:ext cx="768255" cy="2880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+2%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0.05212</cdr:x>
      <cdr:y>0.76617</cdr:y>
    </cdr:from>
    <cdr:to>
      <cdr:x>0.98337</cdr:x>
      <cdr:y>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25694" y="1944216"/>
          <a:ext cx="4032448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cs typeface="Times New Roman" pitchFamily="18" charset="0"/>
            </a:rPr>
            <a:t>             </a:t>
          </a:r>
        </a:p>
        <a:p xmlns:a="http://schemas.openxmlformats.org/drawingml/2006/main">
          <a:r>
            <a:rPr lang="ru-RU" sz="1200" b="1" dirty="0">
              <a:cs typeface="Times New Roman" pitchFamily="18" charset="0"/>
            </a:rPr>
            <a:t> </a:t>
          </a:r>
          <a:r>
            <a:rPr lang="ru-RU" sz="1200" b="1" dirty="0" smtClean="0">
              <a:cs typeface="Times New Roman" pitchFamily="18" charset="0"/>
            </a:rPr>
            <a:t>            Объем добычи нефти, тыс. тонн</a:t>
          </a:r>
          <a:endParaRPr lang="ru-RU" sz="1200" b="1" dirty="0">
            <a:cs typeface="Times New Roman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0.63559</cdr:x>
      <cdr:y>0.43189</cdr:y>
    </cdr:from>
    <cdr:to>
      <cdr:x>0.72034</cdr:x>
      <cdr:y>0.55149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357850" y="1031868"/>
          <a:ext cx="714416" cy="2857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0.67797</cdr:x>
      <cdr:y>0.28239</cdr:y>
    </cdr:from>
    <cdr:to>
      <cdr:x>0.76271</cdr:x>
      <cdr:y>0.40199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715073" y="674678"/>
          <a:ext cx="714331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0.0396</cdr:x>
      <cdr:y>0.26723</cdr:y>
    </cdr:from>
    <cdr:to>
      <cdr:x>0.42574</cdr:x>
      <cdr:y>0.40085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88032" y="576064"/>
          <a:ext cx="280831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0.10891</cdr:x>
      <cdr:y>0.43425</cdr:y>
    </cdr:from>
    <cdr:to>
      <cdr:x>0.39604</cdr:x>
      <cdr:y>0.63467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92088" y="936104"/>
          <a:ext cx="2088232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0.11881</cdr:x>
      <cdr:y>0.63467</cdr:y>
    </cdr:from>
    <cdr:to>
      <cdr:x>0.34653</cdr:x>
      <cdr:y>0.76829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864096" y="1368152"/>
          <a:ext cx="165618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0.14967</cdr:x>
      <cdr:y>0.25</cdr:y>
    </cdr:from>
    <cdr:to>
      <cdr:x>0.32708</cdr:x>
      <cdr:y>0.38361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48072" y="576064"/>
          <a:ext cx="768255" cy="3078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+7%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0.05212</cdr:x>
      <cdr:y>0.76617</cdr:y>
    </cdr:from>
    <cdr:to>
      <cdr:x>0.98337</cdr:x>
      <cdr:y>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25694" y="1944216"/>
          <a:ext cx="4032448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cs typeface="Times New Roman" pitchFamily="18" charset="0"/>
            </a:rPr>
            <a:t>             </a:t>
          </a:r>
        </a:p>
        <a:p xmlns:a="http://schemas.openxmlformats.org/drawingml/2006/main">
          <a:r>
            <a:rPr lang="ru-RU" sz="1200" b="1" dirty="0">
              <a:cs typeface="Times New Roman" pitchFamily="18" charset="0"/>
            </a:rPr>
            <a:t> </a:t>
          </a:r>
          <a:r>
            <a:rPr lang="ru-RU" sz="1200" b="1" dirty="0" smtClean="0">
              <a:cs typeface="Times New Roman" pitchFamily="18" charset="0"/>
            </a:rPr>
            <a:t>            Объем вылова рыбы, тонн</a:t>
          </a:r>
          <a:endParaRPr lang="ru-RU" sz="1200" b="1" dirty="0">
            <a:cs typeface="Times New Roman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0.35294</cdr:x>
      <cdr:y>0.21538</cdr:y>
    </cdr:from>
    <cdr:to>
      <cdr:x>0.62745</cdr:x>
      <cdr:y>0.30568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96144" y="1008112"/>
          <a:ext cx="1008112" cy="4226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rgbClr val="005024"/>
              </a:solidFill>
              <a:latin typeface="Times New Roman" pitchFamily="18" charset="0"/>
              <a:cs typeface="Times New Roman" pitchFamily="18" charset="0"/>
            </a:rPr>
            <a:t>+230%</a:t>
          </a:r>
          <a:endParaRPr lang="ru-RU" sz="1200" b="1" dirty="0">
            <a:solidFill>
              <a:srgbClr val="005024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0.55048</cdr:x>
      <cdr:y>0.43646</cdr:y>
    </cdr:from>
    <cdr:to>
      <cdr:x>0.77213</cdr:x>
      <cdr:y>0.55866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38149" y="2071720"/>
          <a:ext cx="981723" cy="58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   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0.63559</cdr:x>
      <cdr:y>0.43189</cdr:y>
    </cdr:from>
    <cdr:to>
      <cdr:x>0.72034</cdr:x>
      <cdr:y>0.55149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357850" y="1031868"/>
          <a:ext cx="714416" cy="2857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0.67797</cdr:x>
      <cdr:y>0.28239</cdr:y>
    </cdr:from>
    <cdr:to>
      <cdr:x>0.76271</cdr:x>
      <cdr:y>0.40199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715073" y="674678"/>
          <a:ext cx="714331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0.0396</cdr:x>
      <cdr:y>0.26723</cdr:y>
    </cdr:from>
    <cdr:to>
      <cdr:x>0.42574</cdr:x>
      <cdr:y>0.40085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88032" y="576064"/>
          <a:ext cx="280831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0.10891</cdr:x>
      <cdr:y>0.43425</cdr:y>
    </cdr:from>
    <cdr:to>
      <cdr:x>0.39604</cdr:x>
      <cdr:y>0.63467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92088" y="936104"/>
          <a:ext cx="2088232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0.11881</cdr:x>
      <cdr:y>0.63467</cdr:y>
    </cdr:from>
    <cdr:to>
      <cdr:x>0.34653</cdr:x>
      <cdr:y>0.76829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864096" y="1368152"/>
          <a:ext cx="165618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0.10714</cdr:x>
      <cdr:y>0.28571</cdr:y>
    </cdr:from>
    <cdr:to>
      <cdr:x>0.28456</cdr:x>
      <cdr:y>0.41932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32048" y="576064"/>
          <a:ext cx="715437" cy="2693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+18%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0.05212</cdr:x>
      <cdr:y>0.76617</cdr:y>
    </cdr:from>
    <cdr:to>
      <cdr:x>0.98337</cdr:x>
      <cdr:y>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25694" y="1944216"/>
          <a:ext cx="4032448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cs typeface="Times New Roman" pitchFamily="18" charset="0"/>
            </a:rPr>
            <a:t>             </a:t>
          </a:r>
        </a:p>
        <a:p xmlns:a="http://schemas.openxmlformats.org/drawingml/2006/main">
          <a:r>
            <a:rPr lang="ru-RU" sz="1200" b="1" dirty="0">
              <a:cs typeface="Times New Roman" pitchFamily="18" charset="0"/>
            </a:rPr>
            <a:t> </a:t>
          </a:r>
          <a:r>
            <a:rPr lang="ru-RU" sz="1200" b="1" dirty="0" smtClean="0">
              <a:cs typeface="Times New Roman" pitchFamily="18" charset="0"/>
            </a:rPr>
            <a:t>            Уровень заработной платы, руб.</a:t>
          </a:r>
          <a:endParaRPr lang="ru-RU" sz="1200" b="1" dirty="0">
            <a:cs typeface="Times New Roman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0.63559</cdr:x>
      <cdr:y>0.43189</cdr:y>
    </cdr:from>
    <cdr:to>
      <cdr:x>0.72034</cdr:x>
      <cdr:y>0.55149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357850" y="1031868"/>
          <a:ext cx="714416" cy="2857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0.67797</cdr:x>
      <cdr:y>0.28239</cdr:y>
    </cdr:from>
    <cdr:to>
      <cdr:x>0.76271</cdr:x>
      <cdr:y>0.40199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715073" y="674678"/>
          <a:ext cx="714331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0.0396</cdr:x>
      <cdr:y>0.26723</cdr:y>
    </cdr:from>
    <cdr:to>
      <cdr:x>0.42574</cdr:x>
      <cdr:y>0.40085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88032" y="576064"/>
          <a:ext cx="280831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0.10891</cdr:x>
      <cdr:y>0.43425</cdr:y>
    </cdr:from>
    <cdr:to>
      <cdr:x>0.39604</cdr:x>
      <cdr:y>0.63467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92088" y="936104"/>
          <a:ext cx="2088232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0.11881</cdr:x>
      <cdr:y>0.63467</cdr:y>
    </cdr:from>
    <cdr:to>
      <cdr:x>0.34653</cdr:x>
      <cdr:y>0.76829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864096" y="1368152"/>
          <a:ext cx="165618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0.56452</cdr:x>
      <cdr:y>0.23383</cdr:y>
    </cdr:from>
    <cdr:to>
      <cdr:x>0.74194</cdr:x>
      <cdr:y>0.36744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520280" y="504056"/>
          <a:ext cx="79208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0.05212</cdr:x>
      <cdr:y>0.76617</cdr:y>
    </cdr:from>
    <cdr:to>
      <cdr:x>0.98337</cdr:x>
      <cdr:y>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25694" y="1944216"/>
          <a:ext cx="4032448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cs typeface="Times New Roman" pitchFamily="18" charset="0"/>
            </a:rPr>
            <a:t>             </a:t>
          </a:r>
        </a:p>
        <a:p xmlns:a="http://schemas.openxmlformats.org/drawingml/2006/main">
          <a:r>
            <a:rPr lang="ru-RU" sz="1200" b="1" dirty="0">
              <a:cs typeface="Times New Roman" pitchFamily="18" charset="0"/>
            </a:rPr>
            <a:t> </a:t>
          </a:r>
          <a:r>
            <a:rPr lang="ru-RU" sz="1200" b="1" dirty="0" smtClean="0">
              <a:cs typeface="Times New Roman" pitchFamily="18" charset="0"/>
            </a:rPr>
            <a:t>            Уровень безработицы, %</a:t>
          </a:r>
          <a:endParaRPr lang="ru-RU" sz="1200" b="1" dirty="0"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51CC3-A199-49DF-9E6E-86C05DB0E8A5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487CD-E1AF-4A94-ADE0-B2992CDDF6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338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487CD-E1AF-4A94-ADE0-B2992CDDF6B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82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487CD-E1AF-4A94-ADE0-B2992CDDF6B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82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487CD-E1AF-4A94-ADE0-B2992CDDF6B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82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487CD-E1AF-4A94-ADE0-B2992CDDF6B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82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487CD-E1AF-4A94-ADE0-B2992CDDF6B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82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487CD-E1AF-4A94-ADE0-B2992CDDF6B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82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487CD-E1AF-4A94-ADE0-B2992CDDF6B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82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487CD-E1AF-4A94-ADE0-B2992CDDF6B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82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487CD-E1AF-4A94-ADE0-B2992CDDF6B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82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487CD-E1AF-4A94-ADE0-B2992CDDF6B3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82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487CD-E1AF-4A94-ADE0-B2992CDDF6B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82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487CD-E1AF-4A94-ADE0-B2992CDDF6B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826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487CD-E1AF-4A94-ADE0-B2992CDDF6B3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826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487CD-E1AF-4A94-ADE0-B2992CDDF6B3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826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487CD-E1AF-4A94-ADE0-B2992CDDF6B3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826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487CD-E1AF-4A94-ADE0-B2992CDDF6B3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826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487CD-E1AF-4A94-ADE0-B2992CDDF6B3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826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487CD-E1AF-4A94-ADE0-B2992CDDF6B3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826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487CD-E1AF-4A94-ADE0-B2992CDDF6B3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82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487CD-E1AF-4A94-ADE0-B2992CDDF6B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82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487CD-E1AF-4A94-ADE0-B2992CDDF6B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82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487CD-E1AF-4A94-ADE0-B2992CDDF6B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82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487CD-E1AF-4A94-ADE0-B2992CDDF6B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82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487CD-E1AF-4A94-ADE0-B2992CDDF6B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82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487CD-E1AF-4A94-ADE0-B2992CDDF6B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82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487CD-E1AF-4A94-ADE0-B2992CDDF6B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82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DC166-19B8-41D3-A756-3DEC9887616F}" type="datetimeFigureOut">
              <a:rPr lang="ru-RU" smtClean="0"/>
              <a:t>15.06.2023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AE6B-5B42-4503-A744-91CEADAC5EF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DC166-19B8-41D3-A756-3DEC9887616F}" type="datetimeFigureOut">
              <a:rPr lang="ru-RU" smtClean="0"/>
              <a:t>15.06.2023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AE6B-5B42-4503-A744-91CEADAC5EF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DC166-19B8-41D3-A756-3DEC9887616F}" type="datetimeFigureOut">
              <a:rPr lang="ru-RU" smtClean="0"/>
              <a:t>15.06.2023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AE6B-5B42-4503-A744-91CEADAC5EF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DC166-19B8-41D3-A756-3DEC9887616F}" type="datetimeFigureOut">
              <a:rPr lang="ru-RU" smtClean="0"/>
              <a:t>15.06.2023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AE6B-5B42-4503-A744-91CEADAC5EF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DC166-19B8-41D3-A756-3DEC9887616F}" type="datetimeFigureOut">
              <a:rPr lang="ru-RU" smtClean="0"/>
              <a:t>15.06.2023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AE6B-5B42-4503-A744-91CEADAC5EF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DC166-19B8-41D3-A756-3DEC9887616F}" type="datetimeFigureOut">
              <a:rPr lang="ru-RU" smtClean="0"/>
              <a:t>15.06.2023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AE6B-5B42-4503-A744-91CEADAC5EF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DC166-19B8-41D3-A756-3DEC9887616F}" type="datetimeFigureOut">
              <a:rPr lang="ru-RU" smtClean="0"/>
              <a:t>15.06.2023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AE6B-5B42-4503-A744-91CEADAC5EF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DC166-19B8-41D3-A756-3DEC9887616F}" type="datetimeFigureOut">
              <a:rPr lang="ru-RU" smtClean="0"/>
              <a:t>15.06.2023</a:t>
            </a:fld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9EAE6B-5B42-4503-A744-91CEADAC5EF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DC166-19B8-41D3-A756-3DEC9887616F}" type="datetimeFigureOut">
              <a:rPr lang="ru-RU" smtClean="0"/>
              <a:t>15.06.2023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AE6B-5B42-4503-A744-91CEADAC5EF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DC166-19B8-41D3-A756-3DEC9887616F}" type="datetimeFigureOut">
              <a:rPr lang="ru-RU" smtClean="0"/>
              <a:t>15.06.2023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69EAE6B-5B42-4503-A744-91CEADAC5EF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07DC166-19B8-41D3-A756-3DEC9887616F}" type="datetimeFigureOut">
              <a:rPr lang="ru-RU" smtClean="0"/>
              <a:t>15.06.2023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AE6B-5B42-4503-A744-91CEADAC5EF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07DC166-19B8-41D3-A756-3DEC9887616F}" type="datetimeFigureOut">
              <a:rPr lang="ru-RU" smtClean="0"/>
              <a:t>15.06.2023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69EAE6B-5B42-4503-A744-91CEADAC5EF2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996952"/>
            <a:ext cx="7992888" cy="266128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n w="50800"/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</a:rPr>
              <a:t>Отчет </a:t>
            </a:r>
            <a:br>
              <a:rPr lang="ru-RU" sz="2800" dirty="0">
                <a:ln w="50800"/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</a:rPr>
            </a:br>
            <a:r>
              <a:rPr lang="ru-RU" sz="2800" dirty="0">
                <a:ln w="50800"/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</a:rPr>
              <a:t>Главы Александровского района </a:t>
            </a:r>
            <a:br>
              <a:rPr lang="ru-RU" sz="2800" dirty="0">
                <a:ln w="50800"/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</a:rPr>
            </a:br>
            <a:r>
              <a:rPr lang="ru-RU" sz="2800" dirty="0">
                <a:ln w="50800"/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</a:rPr>
              <a:t>о результатах деятельности Администрации Александровского района Томской области за </a:t>
            </a:r>
            <a:r>
              <a:rPr lang="ru-RU" sz="2800" dirty="0" smtClean="0">
                <a:ln w="50800"/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</a:rPr>
              <a:t>2022 </a:t>
            </a:r>
            <a:r>
              <a:rPr lang="ru-RU" sz="2800" dirty="0">
                <a:ln w="50800"/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</a:rPr>
              <a:t>год </a:t>
            </a:r>
            <a:endParaRPr lang="ru-RU" sz="2800" dirty="0"/>
          </a:p>
        </p:txBody>
      </p:sp>
      <p:pic>
        <p:nvPicPr>
          <p:cNvPr id="4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920" y="620688"/>
            <a:ext cx="1385533" cy="1928826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527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209"/>
            <a:ext cx="7992888" cy="4320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863D"/>
                </a:solidFill>
                <a:effectLst/>
              </a:rPr>
              <a:t>транспорт</a:t>
            </a:r>
            <a:endParaRPr lang="ru-RU" sz="2800" dirty="0">
              <a:solidFill>
                <a:srgbClr val="00863D"/>
              </a:solidFill>
              <a:effectLst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473837"/>
            <a:ext cx="276786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3837"/>
            <a:ext cx="266429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57" y="3429000"/>
            <a:ext cx="273630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5345"/>
            <a:ext cx="2712788" cy="27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389" y="3429001"/>
            <a:ext cx="273630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04584"/>
            <a:ext cx="2760720" cy="276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81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992888" cy="4320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863D"/>
                </a:solidFill>
                <a:effectLst/>
              </a:rPr>
              <a:t>Связь, телевидение, СМИ и интернет</a:t>
            </a:r>
            <a:endParaRPr lang="ru-RU" sz="2800" dirty="0">
              <a:solidFill>
                <a:srgbClr val="00863D"/>
              </a:solidFill>
              <a:effectLst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539552" y="836712"/>
            <a:ext cx="7776864" cy="50405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005024"/>
                </a:solidFill>
              </a:rPr>
              <a:t>содержание оборудования сетей сотовой связи </a:t>
            </a:r>
            <a:r>
              <a:rPr lang="ru-RU" dirty="0" smtClean="0">
                <a:solidFill>
                  <a:srgbClr val="005024"/>
                </a:solidFill>
              </a:rPr>
              <a:t> - 280,9 тыс. руб.</a:t>
            </a: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539552" y="1472695"/>
            <a:ext cx="7776864" cy="50405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005024"/>
                </a:solidFill>
              </a:rPr>
              <a:t>повышение информационной открытости деятельности органов местного </a:t>
            </a:r>
            <a:r>
              <a:rPr lang="ru-RU" dirty="0" smtClean="0">
                <a:solidFill>
                  <a:srgbClr val="005024"/>
                </a:solidFill>
              </a:rPr>
              <a:t>управления – 3 млн. 445 тыс. руб.</a:t>
            </a:r>
            <a:endParaRPr lang="ru-RU" dirty="0">
              <a:solidFill>
                <a:srgbClr val="005024"/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719572" y="4365104"/>
            <a:ext cx="7416824" cy="64807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Приоритетные задачи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5301208"/>
            <a:ext cx="4032448" cy="75426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Улучшение качества Интернета 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селах района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644008" y="5301208"/>
            <a:ext cx="4032448" cy="75426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Подключение райцентра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оптоволоконным каналам связи</a:t>
            </a:r>
          </a:p>
        </p:txBody>
      </p:sp>
      <p:pic>
        <p:nvPicPr>
          <p:cNvPr id="14" name="Picture 2" descr="https://st.overclockers.ru/legacy/blog/346208/191809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259228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Стрежевское Т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593" y="2431355"/>
            <a:ext cx="1428750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Новости ⁄ Александровский райо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072" y="2276873"/>
            <a:ext cx="2608590" cy="17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39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992888" cy="432048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863D"/>
                </a:solidFill>
                <a:effectLst/>
              </a:rPr>
              <a:t>Потребительский рынок и предпринимательство</a:t>
            </a:r>
          </a:p>
        </p:txBody>
      </p:sp>
      <p:pic>
        <p:nvPicPr>
          <p:cNvPr id="5124" name="Picture 4" descr="Магазин продуктов Магнит, Томская область,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077072"/>
            <a:ext cx="534947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avatars.mds.yandex.net/get-altay/2044663/2a00000175d59781864dd48bc5a7ab49ac78/XXX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6" y="4077072"/>
            <a:ext cx="3168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2624" y="1221465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1600" b="1" i="1" dirty="0" smtClean="0">
                <a:solidFill>
                  <a:srgbClr val="005024"/>
                </a:solidFill>
              </a:rPr>
              <a:t>76 объектов </a:t>
            </a:r>
            <a:r>
              <a:rPr lang="ru-RU" sz="1600" b="1" i="1" dirty="0">
                <a:solidFill>
                  <a:srgbClr val="005024"/>
                </a:solidFill>
              </a:rPr>
              <a:t>розничной торговли и </a:t>
            </a:r>
            <a:r>
              <a:rPr lang="ru-RU" sz="1600" b="1" i="1" dirty="0" smtClean="0">
                <a:solidFill>
                  <a:srgbClr val="005024"/>
                </a:solidFill>
              </a:rPr>
              <a:t>1 павильон,</a:t>
            </a:r>
            <a:endParaRPr lang="ru-RU" sz="1600" b="1" i="1" dirty="0">
              <a:solidFill>
                <a:srgbClr val="005024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b="1" i="1" dirty="0">
                <a:solidFill>
                  <a:srgbClr val="005024"/>
                </a:solidFill>
              </a:rPr>
              <a:t>3  кафе и одна столовая,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b="1" i="1" dirty="0">
                <a:solidFill>
                  <a:srgbClr val="005024"/>
                </a:solidFill>
              </a:rPr>
              <a:t>Семь торговых точек пяти торговых сетей – «Монетка», «Магнит», «Красное и белое», «Любимый», «Планета»,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b="1" i="1" dirty="0">
                <a:solidFill>
                  <a:srgbClr val="005024"/>
                </a:solidFill>
              </a:rPr>
              <a:t>Один уличный  рынок на 14 рабочих мест. </a:t>
            </a: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6" y="1345122"/>
            <a:ext cx="3702668" cy="218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66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992888" cy="432048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863D"/>
                </a:solidFill>
                <a:effectLst/>
              </a:rPr>
              <a:t>Потребительский рынок и </a:t>
            </a:r>
            <a:r>
              <a:rPr lang="ru-RU" sz="2800" dirty="0" smtClean="0">
                <a:solidFill>
                  <a:srgbClr val="00863D"/>
                </a:solidFill>
                <a:effectLst/>
              </a:rPr>
              <a:t>предпринимательство</a:t>
            </a:r>
            <a:endParaRPr lang="ru-RU" sz="2800" dirty="0">
              <a:solidFill>
                <a:srgbClr val="00863D"/>
              </a:solidFill>
              <a:effectLst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909535"/>
              </p:ext>
            </p:extLst>
          </p:nvPr>
        </p:nvGraphicFramePr>
        <p:xfrm>
          <a:off x="467544" y="1340768"/>
          <a:ext cx="8136904" cy="84124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{D113A9D2-9D6B-4929-AA2D-F23B5EE8CBE7}</a:tableStyleId>
              </a:tblPr>
              <a:tblGrid>
                <a:gridCol w="1741026"/>
                <a:gridCol w="1188756"/>
                <a:gridCol w="750840"/>
                <a:gridCol w="751726"/>
                <a:gridCol w="750840"/>
                <a:gridCol w="751726"/>
                <a:gridCol w="750840"/>
                <a:gridCol w="751726"/>
                <a:gridCol w="699424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Показатели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Ед. изм.</a:t>
                      </a:r>
                      <a:endParaRPr lang="ru-RU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2016</a:t>
                      </a:r>
                      <a:endParaRPr lang="ru-RU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2017</a:t>
                      </a:r>
                      <a:endParaRPr lang="ru-RU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2018</a:t>
                      </a:r>
                      <a:endParaRPr lang="ru-RU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2019</a:t>
                      </a:r>
                      <a:endParaRPr lang="ru-RU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2020</a:t>
                      </a:r>
                      <a:endParaRPr lang="ru-RU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2021</a:t>
                      </a:r>
                      <a:endParaRPr lang="ru-RU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2022</a:t>
                      </a:r>
                      <a:endParaRPr lang="ru-RU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Оборот общественного питания 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тыс. руб.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26347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30563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49116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59430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28053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34533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40741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118394"/>
              </p:ext>
            </p:extLst>
          </p:nvPr>
        </p:nvGraphicFramePr>
        <p:xfrm>
          <a:off x="467544" y="2348880"/>
          <a:ext cx="8136904" cy="63093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{306799F8-075E-4A3A-A7F6-7FBC6576F1A4}</a:tableStyleId>
              </a:tblPr>
              <a:tblGrid>
                <a:gridCol w="1753149"/>
                <a:gridCol w="1251492"/>
                <a:gridCol w="750718"/>
                <a:gridCol w="751602"/>
                <a:gridCol w="750718"/>
                <a:gridCol w="751602"/>
                <a:gridCol w="626187"/>
                <a:gridCol w="750718"/>
                <a:gridCol w="750718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Показатели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Ед. изм.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2016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2017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2018</a:t>
                      </a:r>
                      <a:endParaRPr lang="ru-RU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2019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2020</a:t>
                      </a:r>
                      <a:endParaRPr lang="ru-RU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2021</a:t>
                      </a:r>
                      <a:endParaRPr lang="ru-RU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2022</a:t>
                      </a:r>
                      <a:endParaRPr lang="ru-RU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Объем платных услуг населению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млн. руб.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177,8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177,7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173,5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164,9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79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201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195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676204"/>
              </p:ext>
            </p:extLst>
          </p:nvPr>
        </p:nvGraphicFramePr>
        <p:xfrm>
          <a:off x="467544" y="3140968"/>
          <a:ext cx="8136904" cy="126187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{18603FDC-E32A-4AB5-989C-0864C3EAD2B8}</a:tableStyleId>
              </a:tblPr>
              <a:tblGrid>
                <a:gridCol w="2304256"/>
                <a:gridCol w="700385"/>
                <a:gridCol w="750718"/>
                <a:gridCol w="751602"/>
                <a:gridCol w="750718"/>
                <a:gridCol w="751602"/>
                <a:gridCol w="626187"/>
                <a:gridCol w="750718"/>
                <a:gridCol w="750718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Наименование показателя</a:t>
                      </a:r>
                      <a:endParaRPr lang="ru-RU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Ед. изм.</a:t>
                      </a:r>
                      <a:endParaRPr lang="ru-RU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2016</a:t>
                      </a:r>
                      <a:endParaRPr lang="ru-RU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2017</a:t>
                      </a:r>
                      <a:endParaRPr lang="ru-RU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2018</a:t>
                      </a:r>
                      <a:endParaRPr lang="ru-RU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2019</a:t>
                      </a:r>
                      <a:endParaRPr lang="ru-RU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2020</a:t>
                      </a:r>
                      <a:endParaRPr lang="ru-RU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2021</a:t>
                      </a:r>
                      <a:endParaRPr lang="ru-RU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2022</a:t>
                      </a:r>
                      <a:endParaRPr lang="ru-RU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Производство кондитерских изделий</a:t>
                      </a:r>
                      <a:endParaRPr lang="ru-RU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тонн</a:t>
                      </a:r>
                      <a:endParaRPr lang="ru-RU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17,0</a:t>
                      </a:r>
                      <a:endParaRPr lang="ru-RU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17,3</a:t>
                      </a:r>
                      <a:endParaRPr lang="ru-RU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15</a:t>
                      </a:r>
                      <a:endParaRPr lang="ru-RU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13</a:t>
                      </a:r>
                      <a:endParaRPr lang="ru-RU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13</a:t>
                      </a:r>
                      <a:endParaRPr lang="ru-RU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15</a:t>
                      </a:r>
                      <a:endParaRPr lang="ru-RU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Производство хлеба и хлебобулочных изделий</a:t>
                      </a:r>
                      <a:endParaRPr lang="ru-RU" sz="11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тонн</a:t>
                      </a:r>
                      <a:endParaRPr lang="ru-RU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348,4</a:t>
                      </a:r>
                      <a:endParaRPr lang="ru-RU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386,7</a:t>
                      </a:r>
                      <a:endParaRPr lang="ru-RU" sz="11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348</a:t>
                      </a:r>
                      <a:endParaRPr lang="ru-RU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279</a:t>
                      </a:r>
                      <a:endParaRPr lang="ru-RU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232</a:t>
                      </a:r>
                      <a:endParaRPr lang="ru-RU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261</a:t>
                      </a:r>
                      <a:endParaRPr lang="ru-RU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265</a:t>
                      </a:r>
                      <a:endParaRPr lang="ru-RU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5237"/>
            <a:ext cx="2481062" cy="215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4483660"/>
            <a:ext cx="3672408" cy="21229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469281"/>
            <a:ext cx="2448272" cy="212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7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992888" cy="432048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863D"/>
                </a:solidFill>
                <a:effectLst/>
              </a:rPr>
              <a:t>Малое и среднее </a:t>
            </a:r>
            <a:r>
              <a:rPr lang="ru-RU" sz="2800" dirty="0" smtClean="0">
                <a:solidFill>
                  <a:srgbClr val="00863D"/>
                </a:solidFill>
                <a:effectLst/>
              </a:rPr>
              <a:t>предпринимательство</a:t>
            </a:r>
            <a:endParaRPr lang="ru-RU" sz="2800" dirty="0">
              <a:solidFill>
                <a:srgbClr val="00863D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124744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5024"/>
                </a:solidFill>
              </a:rPr>
              <a:t>Распределение деятельности индивидуальных предпринимателей по видам экономической деятельности 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362113740"/>
              </p:ext>
            </p:extLst>
          </p:nvPr>
        </p:nvGraphicFramePr>
        <p:xfrm>
          <a:off x="611560" y="1771074"/>
          <a:ext cx="7704856" cy="4610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6916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992888" cy="432048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863D"/>
                </a:solidFill>
                <a:effectLst/>
              </a:rPr>
              <a:t>Малое и среднее </a:t>
            </a:r>
            <a:r>
              <a:rPr lang="ru-RU" sz="2800" dirty="0" smtClean="0">
                <a:solidFill>
                  <a:srgbClr val="00863D"/>
                </a:solidFill>
                <a:effectLst/>
              </a:rPr>
              <a:t>предпринимательство</a:t>
            </a:r>
            <a:endParaRPr lang="ru-RU" sz="2800" dirty="0">
              <a:solidFill>
                <a:srgbClr val="00863D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124744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005024"/>
                </a:solidFill>
              </a:rPr>
              <a:t>Муниципальная программа «Развитие  малого и среднего  предпринимательства на территории Александровского района» </a:t>
            </a:r>
          </a:p>
        </p:txBody>
      </p:sp>
      <p:sp>
        <p:nvSpPr>
          <p:cNvPr id="3" name="Пятиугольник 2"/>
          <p:cNvSpPr/>
          <p:nvPr/>
        </p:nvSpPr>
        <p:spPr>
          <a:xfrm>
            <a:off x="251520" y="1844824"/>
            <a:ext cx="3816424" cy="64807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Развитие и обеспечение деятельности муниципального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 Центра поддержки предпринимательства – 350 тыс. руб.</a:t>
            </a:r>
            <a:endParaRPr lang="ru-RU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243129" y="2648007"/>
            <a:ext cx="3672408" cy="36004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Поддержка стартующего бизнеса – 774 тыс. руб.</a:t>
            </a:r>
            <a:endParaRPr lang="ru-RU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251520" y="3140968"/>
            <a:ext cx="3672408" cy="36004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Участие в мероприятиях – 60 тыс. руб.</a:t>
            </a:r>
            <a:endParaRPr lang="ru-RU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45" y="3645024"/>
            <a:ext cx="226825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645024"/>
            <a:ext cx="226825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1805417"/>
            <a:ext cx="2246907" cy="1685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09504"/>
            <a:ext cx="2267321" cy="168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85132"/>
            <a:ext cx="3658826" cy="2744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95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992888" cy="432048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863D"/>
                </a:solidFill>
                <a:effectLst/>
              </a:rPr>
              <a:t>Малое и среднее </a:t>
            </a:r>
            <a:r>
              <a:rPr lang="ru-RU" sz="2800" dirty="0" smtClean="0">
                <a:solidFill>
                  <a:srgbClr val="00863D"/>
                </a:solidFill>
                <a:effectLst/>
              </a:rPr>
              <a:t>предпринимательство</a:t>
            </a:r>
            <a:endParaRPr lang="ru-RU" sz="2800" dirty="0">
              <a:solidFill>
                <a:srgbClr val="00863D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124744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005024"/>
                </a:solidFill>
              </a:rPr>
              <a:t>Муниципальная программа «Развитие  малого и среднего  предпринимательства на территории Александровского района» </a:t>
            </a:r>
          </a:p>
        </p:txBody>
      </p:sp>
      <p:sp>
        <p:nvSpPr>
          <p:cNvPr id="3" name="Пятиугольник 2"/>
          <p:cNvSpPr/>
          <p:nvPr/>
        </p:nvSpPr>
        <p:spPr>
          <a:xfrm>
            <a:off x="302762" y="3933056"/>
            <a:ext cx="4248472" cy="1174074"/>
          </a:xfrm>
          <a:prstGeom prst="homePlate">
            <a:avLst>
              <a:gd name="adj" fmla="val 359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Возмещение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разницы в тарифах за электроэнергию, вырабатываемую дизельными электростанциями и потребляемую холодильными камерами в селах Новоникольское, Назино, Лукашкин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Яр – 1 млн. руб. (поддержка 1 предпринимателя)</a:t>
            </a:r>
            <a:endParaRPr lang="ru-RU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266758" y="5157192"/>
            <a:ext cx="4320480" cy="864095"/>
          </a:xfrm>
          <a:prstGeom prst="homePlate">
            <a:avLst>
              <a:gd name="adj" fmla="val 559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П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риобретение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маломерных судов, лодочных моторов, орудий лова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холодильного оборудования – 1 млн. 511 тыс. руб. (поддержка 6 предпринимателей)</a:t>
            </a:r>
            <a:endParaRPr lang="ru-RU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255458" y="6093296"/>
            <a:ext cx="4176464" cy="475040"/>
          </a:xfrm>
          <a:prstGeom prst="homePlate">
            <a:avLst>
              <a:gd name="adj" fmla="val 736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Возмещение расходов на консервную баночку – 13 млн. руб. (поддержка 1 предпринимателя)</a:t>
            </a:r>
            <a:endParaRPr lang="ru-RU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440" y="1820821"/>
            <a:ext cx="3600400" cy="480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04" y="1719629"/>
            <a:ext cx="2761772" cy="206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11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992888" cy="432048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863D"/>
                </a:solidFill>
                <a:effectLst/>
              </a:rPr>
              <a:t>Малое и среднее </a:t>
            </a:r>
            <a:r>
              <a:rPr lang="ru-RU" sz="2800" dirty="0" smtClean="0">
                <a:solidFill>
                  <a:srgbClr val="00863D"/>
                </a:solidFill>
                <a:effectLst/>
              </a:rPr>
              <a:t>предпринимательство</a:t>
            </a:r>
            <a:endParaRPr lang="ru-RU" sz="2800" dirty="0">
              <a:solidFill>
                <a:srgbClr val="00863D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124744"/>
            <a:ext cx="76328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5024"/>
                </a:solidFill>
              </a:rPr>
              <a:t>Объем </a:t>
            </a:r>
            <a:r>
              <a:rPr lang="ru-RU" sz="1600" b="1" i="1" dirty="0">
                <a:solidFill>
                  <a:srgbClr val="005024"/>
                </a:solidFill>
              </a:rPr>
              <a:t>вылова рыбы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986964"/>
              </p:ext>
            </p:extLst>
          </p:nvPr>
        </p:nvGraphicFramePr>
        <p:xfrm>
          <a:off x="539552" y="1556792"/>
          <a:ext cx="8208912" cy="981456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138482"/>
                <a:gridCol w="798175"/>
                <a:gridCol w="719506"/>
                <a:gridCol w="799059"/>
                <a:gridCol w="719506"/>
                <a:gridCol w="719506"/>
                <a:gridCol w="1082430"/>
                <a:gridCol w="976206"/>
                <a:gridCol w="1256042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2016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2017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2018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2019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2020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2021 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2022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Темп роста 2022 к 2016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Объем вылова</a:t>
                      </a:r>
                      <a:endParaRPr lang="ru-RU" sz="14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694</a:t>
                      </a:r>
                      <a:endParaRPr lang="ru-RU" sz="14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858</a:t>
                      </a:r>
                      <a:endParaRPr lang="ru-RU" sz="14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1090</a:t>
                      </a:r>
                      <a:endParaRPr lang="ru-RU" sz="14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1340</a:t>
                      </a:r>
                      <a:endParaRPr lang="ru-RU" sz="14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1564</a:t>
                      </a:r>
                      <a:endParaRPr lang="ru-RU" sz="14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1719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1838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+1144 тонн (+264%)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39552" y="2636912"/>
            <a:ext cx="43715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За 2022 год завод выпустил 2003,44 тыс. банок консервов, что в два раза больше, чем в 2021 </a:t>
            </a:r>
            <a:r>
              <a:rPr lang="ru-RU" sz="1400" dirty="0" smtClean="0"/>
              <a:t>году.</a:t>
            </a:r>
          </a:p>
          <a:p>
            <a:r>
              <a:rPr lang="ru-RU" sz="1400" dirty="0" smtClean="0"/>
              <a:t>На </a:t>
            </a:r>
            <a:r>
              <a:rPr lang="ru-RU" sz="1400" dirty="0"/>
              <a:t>предприятии работает 27 человек. </a:t>
            </a:r>
            <a:endParaRPr lang="ru-RU" sz="1400" dirty="0" smtClean="0"/>
          </a:p>
          <a:p>
            <a:r>
              <a:rPr lang="ru-RU" sz="1400" dirty="0" smtClean="0"/>
              <a:t>С </a:t>
            </a:r>
            <a:r>
              <a:rPr lang="ru-RU" sz="1400" dirty="0"/>
              <a:t>начала специальной военной операции на Украине ООО «Ковчег» на регулярной основе направляет свою продукцию для мобилизованных граждан, находящихся на передовой.  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014" y="2713977"/>
            <a:ext cx="3653418" cy="2498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07014" y="5382557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ООО «Томская рыборазводная компания» в с. Назино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15" y="4452794"/>
            <a:ext cx="3133573" cy="2088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21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992888" cy="4320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863D"/>
                </a:solidFill>
                <a:effectLst/>
              </a:rPr>
              <a:t>Социальная защита</a:t>
            </a:r>
            <a:endParaRPr lang="ru-RU" sz="2800" dirty="0">
              <a:solidFill>
                <a:srgbClr val="00863D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620688"/>
            <a:ext cx="76328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005024"/>
                </a:solidFill>
              </a:rPr>
              <a:t>МП «Социальная поддержка населения Александровского  района»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82997" y="1016732"/>
            <a:ext cx="4248472" cy="5040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863D"/>
                </a:solidFill>
              </a:rPr>
              <a:t>Горячее питание – 2,174 млн. руб. – 476 детей</a:t>
            </a:r>
            <a:endParaRPr lang="ru-RU" sz="1400" dirty="0">
              <a:solidFill>
                <a:srgbClr val="00863D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4482" y="1641863"/>
            <a:ext cx="4248472" cy="5040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863D"/>
                </a:solidFill>
              </a:rPr>
              <a:t>Питание </a:t>
            </a:r>
            <a:r>
              <a:rPr lang="ru-RU" sz="1400" dirty="0">
                <a:solidFill>
                  <a:srgbClr val="00863D"/>
                </a:solidFill>
              </a:rPr>
              <a:t>детей, проживающих в интернате </a:t>
            </a:r>
            <a:r>
              <a:rPr lang="ru-RU" sz="1400" dirty="0" smtClean="0">
                <a:solidFill>
                  <a:srgbClr val="00863D"/>
                </a:solidFill>
              </a:rPr>
              <a:t>– 259 тыс. руб. – 5 детей</a:t>
            </a:r>
            <a:endParaRPr lang="ru-RU" sz="1400" dirty="0">
              <a:solidFill>
                <a:srgbClr val="00863D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5536" y="2276872"/>
            <a:ext cx="4248472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863D"/>
                </a:solidFill>
              </a:rPr>
              <a:t>К</a:t>
            </a:r>
            <a:r>
              <a:rPr lang="ru-RU" sz="1400" dirty="0" smtClean="0">
                <a:solidFill>
                  <a:srgbClr val="00863D"/>
                </a:solidFill>
              </a:rPr>
              <a:t>омпенсация </a:t>
            </a:r>
            <a:r>
              <a:rPr lang="ru-RU" sz="1400" dirty="0">
                <a:solidFill>
                  <a:srgbClr val="00863D"/>
                </a:solidFill>
              </a:rPr>
              <a:t>расходов на детский </a:t>
            </a:r>
            <a:r>
              <a:rPr lang="ru-RU" sz="1400" dirty="0" smtClean="0">
                <a:solidFill>
                  <a:srgbClr val="00863D"/>
                </a:solidFill>
              </a:rPr>
              <a:t>сад – 549 тыс. руб. – 78 детей </a:t>
            </a:r>
            <a:endParaRPr lang="ru-RU" sz="1400" dirty="0">
              <a:solidFill>
                <a:srgbClr val="00863D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82997" y="2970568"/>
            <a:ext cx="4248472" cy="5040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863D"/>
                </a:solidFill>
              </a:rPr>
              <a:t>Летний отдых детей – 2,447 млн. руб. – 470 детей </a:t>
            </a:r>
            <a:endParaRPr lang="ru-RU" sz="1400" dirty="0">
              <a:solidFill>
                <a:srgbClr val="00863D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28624" y="1016732"/>
            <a:ext cx="4235864" cy="97210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863D"/>
                </a:solidFill>
              </a:rPr>
              <a:t>финансовое обеспечение 5 детей, находящихся под опекой, и 43 </a:t>
            </a:r>
            <a:r>
              <a:rPr lang="ru-RU" sz="1200" dirty="0" smtClean="0">
                <a:solidFill>
                  <a:srgbClr val="00863D"/>
                </a:solidFill>
              </a:rPr>
              <a:t>детей–сирот </a:t>
            </a:r>
            <a:r>
              <a:rPr lang="ru-RU" sz="1200" dirty="0">
                <a:solidFill>
                  <a:srgbClr val="00863D"/>
                </a:solidFill>
              </a:rPr>
              <a:t>в 25 приемных семьях, а </a:t>
            </a:r>
            <a:r>
              <a:rPr lang="ru-RU" sz="1200" dirty="0" smtClean="0">
                <a:solidFill>
                  <a:srgbClr val="00863D"/>
                </a:solidFill>
              </a:rPr>
              <a:t>на </a:t>
            </a:r>
            <a:r>
              <a:rPr lang="ru-RU" sz="1200" dirty="0">
                <a:solidFill>
                  <a:srgbClr val="00863D"/>
                </a:solidFill>
              </a:rPr>
              <a:t>выплату ежемесячного вознаграждения </a:t>
            </a:r>
            <a:r>
              <a:rPr lang="ru-RU" sz="1200" dirty="0" smtClean="0">
                <a:solidFill>
                  <a:srgbClr val="00863D"/>
                </a:solidFill>
              </a:rPr>
              <a:t>– 9,033 млн. руб.</a:t>
            </a:r>
            <a:endParaRPr lang="ru-RU" sz="1200" dirty="0">
              <a:solidFill>
                <a:srgbClr val="00863D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728624" y="2060848"/>
            <a:ext cx="4248472" cy="50405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863D"/>
                </a:solidFill>
              </a:rPr>
              <a:t>О</a:t>
            </a:r>
            <a:r>
              <a:rPr lang="ru-RU" sz="1400" dirty="0" smtClean="0">
                <a:solidFill>
                  <a:srgbClr val="00863D"/>
                </a:solidFill>
              </a:rPr>
              <a:t>рганизация </a:t>
            </a:r>
            <a:r>
              <a:rPr lang="ru-RU" sz="1400" dirty="0">
                <a:solidFill>
                  <a:srgbClr val="00863D"/>
                </a:solidFill>
              </a:rPr>
              <a:t>перевозок тел </a:t>
            </a:r>
            <a:r>
              <a:rPr lang="ru-RU" sz="1400" dirty="0" smtClean="0">
                <a:solidFill>
                  <a:srgbClr val="00863D"/>
                </a:solidFill>
              </a:rPr>
              <a:t>умерших – 751 тыс. руб. </a:t>
            </a:r>
            <a:endParaRPr lang="ru-RU" sz="1400" dirty="0">
              <a:solidFill>
                <a:srgbClr val="00863D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728624" y="2636912"/>
            <a:ext cx="4248472" cy="8377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rgbClr val="00863D"/>
                </a:solidFill>
              </a:rPr>
              <a:t>О</a:t>
            </a:r>
            <a:r>
              <a:rPr lang="ru-RU" sz="1200" dirty="0" smtClean="0">
                <a:solidFill>
                  <a:srgbClr val="00863D"/>
                </a:solidFill>
              </a:rPr>
              <a:t>беспечение </a:t>
            </a:r>
            <a:r>
              <a:rPr lang="ru-RU" sz="1200" dirty="0">
                <a:solidFill>
                  <a:srgbClr val="00863D"/>
                </a:solidFill>
              </a:rPr>
              <a:t>мер социальной поддержки семей мобилизованных в Вооруженные Силы РФ для участия в специальной военной операции </a:t>
            </a:r>
            <a:r>
              <a:rPr lang="ru-RU" sz="1200" dirty="0" smtClean="0">
                <a:solidFill>
                  <a:srgbClr val="00863D"/>
                </a:solidFill>
              </a:rPr>
              <a:t>- 118,4 </a:t>
            </a:r>
            <a:r>
              <a:rPr lang="ru-RU" sz="1200" dirty="0">
                <a:solidFill>
                  <a:srgbClr val="00863D"/>
                </a:solidFill>
              </a:rPr>
              <a:t>тыс. </a:t>
            </a:r>
            <a:r>
              <a:rPr lang="ru-RU" sz="1200" dirty="0" smtClean="0">
                <a:solidFill>
                  <a:srgbClr val="00863D"/>
                </a:solidFill>
              </a:rPr>
              <a:t>руб. -17 семей</a:t>
            </a:r>
            <a:endParaRPr lang="ru-RU" sz="1200" dirty="0">
              <a:solidFill>
                <a:srgbClr val="00863D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528" y="3339017"/>
            <a:ext cx="2908968" cy="218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825860"/>
            <a:ext cx="3064196" cy="229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842994"/>
            <a:ext cx="3090506" cy="226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842994"/>
            <a:ext cx="1800200" cy="229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81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992888" cy="4320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863D"/>
                </a:solidFill>
                <a:effectLst/>
              </a:rPr>
              <a:t>Социальная защита</a:t>
            </a:r>
            <a:endParaRPr lang="ru-RU" sz="2800" dirty="0">
              <a:solidFill>
                <a:srgbClr val="00863D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620688"/>
            <a:ext cx="76328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005024"/>
                </a:solidFill>
              </a:rPr>
              <a:t>МП «Социальная поддержка населения Александровского  района»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23001" y="1016732"/>
            <a:ext cx="4208468" cy="2520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863D"/>
                </a:solidFill>
              </a:rPr>
              <a:t>Стипендия целевикам – 20 тыс. руб.</a:t>
            </a:r>
            <a:endParaRPr lang="ru-RU" sz="1400" dirty="0">
              <a:solidFill>
                <a:srgbClr val="00863D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2600" y="1389835"/>
            <a:ext cx="4248472" cy="5040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863D"/>
                </a:solidFill>
              </a:rPr>
              <a:t>Приобретение квартиры детям-сиротам в с.Александровское </a:t>
            </a:r>
            <a:r>
              <a:rPr lang="ru-RU" sz="1400" dirty="0" smtClean="0">
                <a:solidFill>
                  <a:srgbClr val="00863D"/>
                </a:solidFill>
              </a:rPr>
              <a:t>- 540,8 тыс</a:t>
            </a:r>
            <a:r>
              <a:rPr lang="ru-RU" sz="1400" dirty="0">
                <a:solidFill>
                  <a:srgbClr val="00863D"/>
                </a:solidFill>
              </a:rPr>
              <a:t>. руб.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0553" y="1970865"/>
            <a:ext cx="4248472" cy="136815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863D"/>
                </a:solidFill>
              </a:rPr>
              <a:t>Оказание материальной помощи </a:t>
            </a:r>
            <a:r>
              <a:rPr lang="ru-RU" sz="1400" dirty="0">
                <a:solidFill>
                  <a:srgbClr val="00863D"/>
                </a:solidFill>
              </a:rPr>
              <a:t>на проезд в специализированные медицинские учреждения по направлению </a:t>
            </a:r>
            <a:r>
              <a:rPr lang="ru-RU" sz="1400" dirty="0" smtClean="0">
                <a:solidFill>
                  <a:srgbClr val="00863D"/>
                </a:solidFill>
              </a:rPr>
              <a:t>врачей, на оплату лечения и при трудной жизненной ситуации – 2,523 млн. руб. -  по </a:t>
            </a:r>
            <a:r>
              <a:rPr lang="ru-RU" sz="1400" dirty="0">
                <a:solidFill>
                  <a:srgbClr val="00863D"/>
                </a:solidFill>
              </a:rPr>
              <a:t>120 обращениям </a:t>
            </a:r>
            <a:r>
              <a:rPr lang="ru-RU" sz="1400" dirty="0" smtClean="0">
                <a:solidFill>
                  <a:srgbClr val="00863D"/>
                </a:solidFill>
              </a:rPr>
              <a:t>104 </a:t>
            </a:r>
            <a:r>
              <a:rPr lang="ru-RU" sz="1400" dirty="0">
                <a:solidFill>
                  <a:srgbClr val="00863D"/>
                </a:solidFill>
              </a:rPr>
              <a:t>гражданам </a:t>
            </a:r>
            <a:r>
              <a:rPr lang="ru-RU" sz="1400" dirty="0" smtClean="0">
                <a:solidFill>
                  <a:srgbClr val="00863D"/>
                </a:solidFill>
              </a:rPr>
              <a:t>района</a:t>
            </a:r>
            <a:endParaRPr lang="ru-RU" sz="1400" dirty="0">
              <a:solidFill>
                <a:srgbClr val="00863D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3001" y="3465004"/>
            <a:ext cx="4248472" cy="5040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863D"/>
                </a:solidFill>
              </a:rPr>
              <a:t>Финансовая поддержка Православного прихода – 250 тыс. руб.</a:t>
            </a:r>
            <a:endParaRPr lang="ru-RU" sz="1400" dirty="0">
              <a:solidFill>
                <a:srgbClr val="00863D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860032" y="1016732"/>
            <a:ext cx="4104456" cy="48605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863D"/>
                </a:solidFill>
              </a:rPr>
              <a:t>Ремонт жилья участнику </a:t>
            </a:r>
            <a:r>
              <a:rPr lang="ru-RU" sz="1400" dirty="0">
                <a:solidFill>
                  <a:srgbClr val="00863D"/>
                </a:solidFill>
              </a:rPr>
              <a:t>Великой Отечественной войны </a:t>
            </a:r>
            <a:r>
              <a:rPr lang="ru-RU" sz="1400" dirty="0" smtClean="0">
                <a:solidFill>
                  <a:srgbClr val="00863D"/>
                </a:solidFill>
              </a:rPr>
              <a:t>- 100,0 </a:t>
            </a:r>
            <a:r>
              <a:rPr lang="ru-RU" sz="1400" dirty="0">
                <a:solidFill>
                  <a:srgbClr val="00863D"/>
                </a:solidFill>
              </a:rPr>
              <a:t>тыс. </a:t>
            </a:r>
            <a:r>
              <a:rPr lang="ru-RU" sz="1400" dirty="0" smtClean="0">
                <a:solidFill>
                  <a:srgbClr val="00863D"/>
                </a:solidFill>
              </a:rPr>
              <a:t>руб.</a:t>
            </a:r>
            <a:endParaRPr lang="ru-RU" sz="1400" dirty="0">
              <a:solidFill>
                <a:srgbClr val="00863D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860032" y="1634214"/>
            <a:ext cx="4117064" cy="50405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863D"/>
                </a:solidFill>
              </a:rPr>
              <a:t>Ремонт жилья инвалидам – 900 тыс. руб. – 3 человека</a:t>
            </a:r>
            <a:endParaRPr lang="ru-RU" sz="1400" dirty="0">
              <a:solidFill>
                <a:srgbClr val="00863D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860032" y="2276872"/>
            <a:ext cx="4117064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863D"/>
                </a:solidFill>
              </a:rPr>
              <a:t>Финансовая помощь общественным </a:t>
            </a:r>
            <a:r>
              <a:rPr lang="ru-RU" sz="1400" dirty="0">
                <a:solidFill>
                  <a:srgbClr val="00863D"/>
                </a:solidFill>
              </a:rPr>
              <a:t>организациям – Совету </a:t>
            </a:r>
            <a:r>
              <a:rPr lang="ru-RU" sz="1400" dirty="0" smtClean="0">
                <a:solidFill>
                  <a:srgbClr val="00863D"/>
                </a:solidFill>
              </a:rPr>
              <a:t>ветеранов, Обществу инвалидов  – 491 тыс. руб</a:t>
            </a:r>
            <a:r>
              <a:rPr lang="ru-RU" sz="1600" dirty="0" smtClean="0">
                <a:solidFill>
                  <a:srgbClr val="00863D"/>
                </a:solidFill>
              </a:rPr>
              <a:t>.</a:t>
            </a:r>
            <a:endParaRPr lang="ru-RU" sz="1600" dirty="0">
              <a:solidFill>
                <a:srgbClr val="00863D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860032" y="3339016"/>
            <a:ext cx="4117064" cy="6300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863D"/>
                </a:solidFill>
              </a:rPr>
              <a:t>Финансовая поддержка МУП «Аптека № 29» - 1,263 млн. руб.</a:t>
            </a:r>
            <a:endParaRPr lang="ru-RU" sz="1400" dirty="0">
              <a:solidFill>
                <a:srgbClr val="00863D"/>
              </a:solidFill>
            </a:endParaRPr>
          </a:p>
        </p:txBody>
      </p:sp>
      <p:pic>
        <p:nvPicPr>
          <p:cNvPr id="18" name="Picture 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48" y="4149080"/>
            <a:ext cx="3312369" cy="24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149080"/>
            <a:ext cx="1863208" cy="24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070" y="4156237"/>
            <a:ext cx="1863860" cy="248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8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992888" cy="64807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863D"/>
                </a:solidFill>
                <a:effectLst/>
              </a:rPr>
              <a:t>Бюджет района</a:t>
            </a:r>
            <a:endParaRPr lang="ru-RU" sz="2800" dirty="0">
              <a:solidFill>
                <a:srgbClr val="00863D"/>
              </a:solidFill>
              <a:effectLst/>
            </a:endParaRPr>
          </a:p>
        </p:txBody>
      </p:sp>
      <p:pic>
        <p:nvPicPr>
          <p:cNvPr id="1026" name="Picture 2" descr="В бюджет Краснодара собрали 85 процентов доходов от годового план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61" y="836712"/>
            <a:ext cx="436608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5" y="3284984"/>
            <a:ext cx="4680519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solidFill>
                  <a:srgbClr val="00863D"/>
                </a:solidFill>
                <a:latin typeface="Times New Roman" pitchFamily="18" charset="0"/>
                <a:cs typeface="Times New Roman" pitchFamily="18" charset="0"/>
              </a:rPr>
              <a:t>Утвержден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по доходам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в объеме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830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066 тыс. рублей,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по расходам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в объеме 859 132 тыс. рублей </a:t>
            </a:r>
          </a:p>
          <a:p>
            <a:endParaRPr lang="ru-RU" b="1" i="1" u="sng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u="sng" dirty="0" smtClean="0">
                <a:solidFill>
                  <a:srgbClr val="00863D"/>
                </a:solidFill>
                <a:latin typeface="Times New Roman" pitchFamily="18" charset="0"/>
                <a:cs typeface="Times New Roman" pitchFamily="18" charset="0"/>
              </a:rPr>
              <a:t>Исполнен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по доходам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в объеме 829 623 тыс. рублей, или 99,6 % к запланированным назначениям,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по расходам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в объеме 842 005 тыс. рублей или 98 % к запланированным ассигнованиям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587653907"/>
              </p:ext>
            </p:extLst>
          </p:nvPr>
        </p:nvGraphicFramePr>
        <p:xfrm>
          <a:off x="4658046" y="836712"/>
          <a:ext cx="435377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229206513"/>
              </p:ext>
            </p:extLst>
          </p:nvPr>
        </p:nvGraphicFramePr>
        <p:xfrm>
          <a:off x="4790230" y="3789040"/>
          <a:ext cx="435377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5508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992888" cy="4320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863D"/>
                </a:solidFill>
                <a:effectLst/>
              </a:rPr>
              <a:t>Рынок труда</a:t>
            </a:r>
            <a:endParaRPr lang="ru-RU" sz="2800" dirty="0">
              <a:solidFill>
                <a:srgbClr val="00863D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620688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b="1" i="1" dirty="0">
                <a:solidFill>
                  <a:srgbClr val="005024"/>
                </a:solidFill>
              </a:rPr>
              <a:t>На 01.01.2023 года  число безработных составило 64 человека, а уровень безработицы  составил 1,3%.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299854"/>
              </p:ext>
            </p:extLst>
          </p:nvPr>
        </p:nvGraphicFramePr>
        <p:xfrm>
          <a:off x="539552" y="1268760"/>
          <a:ext cx="8064895" cy="7200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{D113A9D2-9D6B-4929-AA2D-F23B5EE8CBE7}</a:tableStyleId>
              </a:tblPr>
              <a:tblGrid>
                <a:gridCol w="2520280"/>
                <a:gridCol w="705678"/>
                <a:gridCol w="806964"/>
                <a:gridCol w="806964"/>
                <a:gridCol w="806015"/>
                <a:gridCol w="806964"/>
                <a:gridCol w="806015"/>
                <a:gridCol w="806015"/>
              </a:tblGrid>
              <a:tr h="2688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Показатели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2016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2017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2018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2019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2020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2021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2022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5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Численность </a:t>
                      </a:r>
                      <a:r>
                        <a:rPr lang="ru-RU" sz="1200" dirty="0" smtClean="0">
                          <a:solidFill>
                            <a:srgbClr val="005024"/>
                          </a:solidFill>
                          <a:effectLst/>
                        </a:rPr>
                        <a:t>безработных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234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156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142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120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191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77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64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Уровень безработицы, %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4,8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3,1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2,7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2,4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4,0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1,7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1,3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018403" y="2132856"/>
            <a:ext cx="34563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863D"/>
                </a:solidFill>
                <a:latin typeface="+mj-lt"/>
              </a:rPr>
              <a:t>Безопасность  </a:t>
            </a:r>
            <a:endParaRPr lang="ru-RU" sz="2800" dirty="0"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1377" y="2641743"/>
            <a:ext cx="84870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содержание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дежурной диспетчерской службы,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эксплуатация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видеонаблюдения,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организация трудовой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занятости 139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подростков,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поддержка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деятельности народных дружин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- 6 дружинников,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обеда в конкурсе по профилактике правонарушений,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деятельность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обращению с животными без владельцев</a:t>
            </a: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26738"/>
            <a:ext cx="3744416" cy="264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637" y="4026739"/>
            <a:ext cx="3319393" cy="264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86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992888" cy="4320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863D"/>
                </a:solidFill>
                <a:effectLst/>
              </a:rPr>
              <a:t>демография</a:t>
            </a:r>
            <a:endParaRPr lang="ru-RU" sz="2800" dirty="0">
              <a:solidFill>
                <a:srgbClr val="00863D"/>
              </a:solidFill>
              <a:effectLst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951221"/>
              </p:ext>
            </p:extLst>
          </p:nvPr>
        </p:nvGraphicFramePr>
        <p:xfrm>
          <a:off x="611560" y="836712"/>
          <a:ext cx="8136903" cy="1472184"/>
        </p:xfrm>
        <a:graphic>
          <a:graphicData uri="http://schemas.openxmlformats.org/drawingml/2006/table">
            <a:tbl>
              <a:tblPr firstRow="1" firstCol="1" bandRow="1" bandCol="1">
                <a:tableStyleId>{21E4AEA4-8DFA-4A89-87EB-49C32662AFE0}</a:tableStyleId>
              </a:tblPr>
              <a:tblGrid>
                <a:gridCol w="2845231"/>
                <a:gridCol w="646200"/>
                <a:gridCol w="774788"/>
                <a:gridCol w="774788"/>
                <a:gridCol w="774788"/>
                <a:gridCol w="774788"/>
                <a:gridCol w="773160"/>
                <a:gridCol w="773160"/>
              </a:tblGrid>
              <a:tr h="231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Показатели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Ед. изм.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2017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2018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2019</a:t>
                      </a:r>
                      <a:endParaRPr lang="ru-RU" sz="11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2020</a:t>
                      </a:r>
                      <a:endParaRPr lang="ru-RU" sz="11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2021</a:t>
                      </a:r>
                      <a:endParaRPr lang="ru-RU" sz="11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2022</a:t>
                      </a:r>
                      <a:endParaRPr lang="ru-RU" sz="11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Численность населения 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чел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8019</a:t>
                      </a:r>
                      <a:endParaRPr lang="ru-RU" sz="11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7921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7743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7706</a:t>
                      </a:r>
                      <a:endParaRPr lang="ru-RU" sz="11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7637</a:t>
                      </a:r>
                      <a:endParaRPr lang="ru-RU" sz="11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7392</a:t>
                      </a:r>
                      <a:endParaRPr lang="ru-RU" sz="11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Число прибывших</a:t>
                      </a:r>
                      <a:endParaRPr lang="ru-RU" sz="11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чел.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331</a:t>
                      </a:r>
                      <a:endParaRPr lang="ru-RU" sz="11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332</a:t>
                      </a:r>
                      <a:endParaRPr lang="ru-RU" sz="11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249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289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264</a:t>
                      </a:r>
                      <a:endParaRPr lang="ru-RU" sz="11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121</a:t>
                      </a:r>
                      <a:endParaRPr lang="ru-RU" sz="11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Число убывших</a:t>
                      </a:r>
                      <a:endParaRPr lang="ru-RU" sz="11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чел.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458</a:t>
                      </a:r>
                      <a:endParaRPr lang="ru-RU" sz="11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411</a:t>
                      </a:r>
                      <a:endParaRPr lang="ru-RU" sz="11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396</a:t>
                      </a:r>
                      <a:endParaRPr lang="ru-RU" sz="11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277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264</a:t>
                      </a:r>
                      <a:endParaRPr lang="ru-RU" sz="11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272</a:t>
                      </a:r>
                      <a:endParaRPr lang="ru-RU" sz="11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миграционный  прирост, убыль (-) населения</a:t>
                      </a:r>
                      <a:endParaRPr lang="ru-RU" sz="11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чел.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-127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-79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-147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+12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0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-151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194831183"/>
              </p:ext>
            </p:extLst>
          </p:nvPr>
        </p:nvGraphicFramePr>
        <p:xfrm>
          <a:off x="971600" y="2348880"/>
          <a:ext cx="684076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0843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992888" cy="4320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863D"/>
                </a:solidFill>
                <a:effectLst/>
              </a:rPr>
              <a:t>демография</a:t>
            </a:r>
            <a:endParaRPr lang="ru-RU" sz="2800" dirty="0">
              <a:solidFill>
                <a:srgbClr val="00863D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764704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005024"/>
                </a:solidFill>
              </a:rPr>
              <a:t>Численность населения в разрезе населенных пунктов</a:t>
            </a:r>
            <a:endParaRPr lang="ru-RU" i="1" dirty="0">
              <a:solidFill>
                <a:srgbClr val="005024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861304"/>
              </p:ext>
            </p:extLst>
          </p:nvPr>
        </p:nvGraphicFramePr>
        <p:xfrm>
          <a:off x="395536" y="1134036"/>
          <a:ext cx="8424936" cy="252374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271911"/>
                <a:gridCol w="792342"/>
                <a:gridCol w="925643"/>
                <a:gridCol w="659975"/>
                <a:gridCol w="925643"/>
                <a:gridCol w="924711"/>
                <a:gridCol w="924711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2018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2019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2020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2021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2022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2023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Александровский район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8019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7921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7743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7706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7637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7392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Александровское сельское поселение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6840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6787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6664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6642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6589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6493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     с.Александровское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6771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6721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6599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6579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6526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6419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     д. Ларино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69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66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65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63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63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74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с.Лукашкин Яр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372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368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367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365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369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237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с.Назино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390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387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375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372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366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297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с.Новоникольское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204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181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157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152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148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139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п.Октябрьский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132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122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109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107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103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133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Северное сельское поселение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81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76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71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68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62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93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     п.Северный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60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58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54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54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48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75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     д.Светлая Протока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21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18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17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18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55576" y="3684521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005024"/>
                </a:solidFill>
              </a:rPr>
              <a:t>Основные демографические показатели</a:t>
            </a:r>
            <a:endParaRPr lang="ru-RU" i="1" dirty="0">
              <a:solidFill>
                <a:srgbClr val="005024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030395"/>
              </p:ext>
            </p:extLst>
          </p:nvPr>
        </p:nvGraphicFramePr>
        <p:xfrm>
          <a:off x="395536" y="4053853"/>
          <a:ext cx="8424935" cy="1051560"/>
        </p:xfrm>
        <a:graphic>
          <a:graphicData uri="http://schemas.openxmlformats.org/drawingml/2006/table">
            <a:tbl>
              <a:tblPr firstRow="1" firstCol="1" bandRow="1" bandCol="1">
                <a:tableStyleId>{93296810-A885-4BE3-A3E7-6D5BEEA58F35}</a:tableStyleId>
              </a:tblPr>
              <a:tblGrid>
                <a:gridCol w="2768433"/>
                <a:gridCol w="871138"/>
                <a:gridCol w="726230"/>
                <a:gridCol w="722859"/>
                <a:gridCol w="726230"/>
                <a:gridCol w="653775"/>
                <a:gridCol w="653775"/>
                <a:gridCol w="653775"/>
                <a:gridCol w="648720"/>
              </a:tblGrid>
              <a:tr h="152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Показатели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Ед. изм.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2016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2017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2018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2019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2020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2021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2022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Количество родившихся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чел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131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102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77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82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70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57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42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Количество умерших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чел.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138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129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97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113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117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126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91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Естественный прирост, убыль (-) населения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чел.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-7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-27</a:t>
                      </a:r>
                      <a:endParaRPr lang="ru-RU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-20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-31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-47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-69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-49</a:t>
                      </a:r>
                      <a:endParaRPr lang="ru-RU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37" y="5209619"/>
            <a:ext cx="2896063" cy="162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«У нас 7 детей, и мы не живем на пособия»: как справляется многодетная семья из Новосибирс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209618"/>
            <a:ext cx="2892530" cy="162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196063"/>
            <a:ext cx="2520280" cy="164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15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992888" cy="4320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863D"/>
                </a:solidFill>
                <a:effectLst/>
              </a:rPr>
              <a:t>демография</a:t>
            </a:r>
            <a:endParaRPr lang="ru-RU" sz="2800" dirty="0">
              <a:solidFill>
                <a:srgbClr val="00863D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764704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005024"/>
                </a:solidFill>
              </a:rPr>
              <a:t>Привлечение квалифицированных кадров:</a:t>
            </a:r>
            <a:endParaRPr lang="ru-RU" i="1" dirty="0">
              <a:solidFill>
                <a:srgbClr val="00502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7637" y="1134036"/>
            <a:ext cx="84328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400" dirty="0">
                <a:solidFill>
                  <a:srgbClr val="005024"/>
                </a:solidFill>
              </a:rPr>
              <a:t>п</a:t>
            </a:r>
            <a:r>
              <a:rPr lang="ru-RU" sz="1400" dirty="0" smtClean="0">
                <a:solidFill>
                  <a:srgbClr val="005024"/>
                </a:solidFill>
              </a:rPr>
              <a:t>редоставление </a:t>
            </a:r>
            <a:r>
              <a:rPr lang="ru-RU" sz="1400" dirty="0">
                <a:solidFill>
                  <a:srgbClr val="005024"/>
                </a:solidFill>
              </a:rPr>
              <a:t>молодым семьям поддержки на приобретение (строительство) </a:t>
            </a:r>
            <a:r>
              <a:rPr lang="ru-RU" sz="1400" dirty="0" smtClean="0">
                <a:solidFill>
                  <a:srgbClr val="005024"/>
                </a:solidFill>
              </a:rPr>
              <a:t>жилья – 7 семей;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400" dirty="0">
                <a:solidFill>
                  <a:srgbClr val="005024"/>
                </a:solidFill>
              </a:rPr>
              <a:t>государственный жилищный сертификат на приобретение жилья в связи с переездом из района, приравненного к району Крайнего </a:t>
            </a:r>
            <a:r>
              <a:rPr lang="ru-RU" sz="1400" dirty="0" smtClean="0">
                <a:solidFill>
                  <a:srgbClr val="005024"/>
                </a:solidFill>
              </a:rPr>
              <a:t>Севера – 3 сертификата;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400" dirty="0">
                <a:solidFill>
                  <a:srgbClr val="005024"/>
                </a:solidFill>
              </a:rPr>
              <a:t>п</a:t>
            </a:r>
            <a:r>
              <a:rPr lang="ru-RU" sz="1400" dirty="0" smtClean="0">
                <a:solidFill>
                  <a:srgbClr val="005024"/>
                </a:solidFill>
              </a:rPr>
              <a:t>оддержка молодых специалистов бюджетной сферы: выплаты </a:t>
            </a:r>
            <a:r>
              <a:rPr lang="ru-RU" sz="1400" dirty="0">
                <a:solidFill>
                  <a:srgbClr val="005024"/>
                </a:solidFill>
              </a:rPr>
              <a:t>за съем </a:t>
            </a:r>
            <a:r>
              <a:rPr lang="ru-RU" sz="1400" dirty="0" smtClean="0">
                <a:solidFill>
                  <a:srgbClr val="005024"/>
                </a:solidFill>
              </a:rPr>
              <a:t>жилья, процентная </a:t>
            </a:r>
            <a:r>
              <a:rPr lang="ru-RU" sz="1400" dirty="0">
                <a:solidFill>
                  <a:srgbClr val="005024"/>
                </a:solidFill>
              </a:rPr>
              <a:t>надбавка за стаж работы в районах Крайнего Севера и приравненных к ним </a:t>
            </a:r>
            <a:r>
              <a:rPr lang="ru-RU" sz="1400" dirty="0" smtClean="0">
                <a:solidFill>
                  <a:srgbClr val="005024"/>
                </a:solidFill>
              </a:rPr>
              <a:t>местностях – 14 специалистов;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400" dirty="0">
                <a:solidFill>
                  <a:srgbClr val="005024"/>
                </a:solidFill>
              </a:rPr>
              <a:t>стипендии студентам, обучающимся по целевому </a:t>
            </a:r>
            <a:r>
              <a:rPr lang="ru-RU" sz="1400" dirty="0" smtClean="0">
                <a:solidFill>
                  <a:srgbClr val="005024"/>
                </a:solidFill>
              </a:rPr>
              <a:t>набору – один студент;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400" dirty="0">
                <a:solidFill>
                  <a:srgbClr val="005024"/>
                </a:solidFill>
              </a:rPr>
              <a:t>приобретено 17 единиц медицинской </a:t>
            </a:r>
            <a:r>
              <a:rPr lang="ru-RU" sz="1400" dirty="0" smtClean="0">
                <a:solidFill>
                  <a:srgbClr val="005024"/>
                </a:solidFill>
              </a:rPr>
              <a:t>техники.</a:t>
            </a:r>
            <a:endParaRPr lang="ru-RU" sz="1400" dirty="0">
              <a:solidFill>
                <a:srgbClr val="005024"/>
              </a:solidFill>
            </a:endParaRPr>
          </a:p>
          <a:p>
            <a:endParaRPr lang="ru-RU" sz="1400" dirty="0">
              <a:solidFill>
                <a:srgbClr val="005024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74" y="3212975"/>
            <a:ext cx="2502559" cy="333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282" y="3212977"/>
            <a:ext cx="2678200" cy="334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37" y="3207379"/>
            <a:ext cx="2538406" cy="338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28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992888" cy="4320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863D"/>
                </a:solidFill>
                <a:effectLst/>
              </a:rPr>
              <a:t>спорт</a:t>
            </a:r>
            <a:endParaRPr lang="ru-RU" sz="2800" dirty="0">
              <a:solidFill>
                <a:srgbClr val="00863D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427" y="607895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005024"/>
                </a:solidFill>
              </a:rPr>
              <a:t>Расходы на спорт – 42 млн. 286 тыс. руб.</a:t>
            </a:r>
            <a:endParaRPr lang="ru-RU" i="1" dirty="0">
              <a:solidFill>
                <a:srgbClr val="00502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29" y="977227"/>
            <a:ext cx="381643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5024"/>
                </a:solidFill>
              </a:rPr>
              <a:t>2022 год: вторая очередь капитального ремонта стадиона «Геолог» – 13.5 млн. руб</a:t>
            </a:r>
            <a:r>
              <a:rPr lang="ru-RU" sz="1400" dirty="0" smtClean="0">
                <a:solidFill>
                  <a:srgbClr val="005024"/>
                </a:solidFill>
              </a:rPr>
              <a:t>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5024"/>
                </a:solidFill>
              </a:rPr>
              <a:t>планировка территории;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5024"/>
                </a:solidFill>
              </a:rPr>
              <a:t>установка трибун; 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5024"/>
                </a:solidFill>
              </a:rPr>
              <a:t>устройство ограждения.</a:t>
            </a:r>
            <a:endParaRPr lang="ru-RU" sz="1200" b="1" dirty="0">
              <a:solidFill>
                <a:srgbClr val="005024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68" y="2168514"/>
            <a:ext cx="3640860" cy="2052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0" y="4437112"/>
            <a:ext cx="3660578" cy="228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47961" y="968185"/>
            <a:ext cx="4187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5024"/>
                </a:solidFill>
              </a:rPr>
              <a:t>2023 год: вторая очередь стадиона «Геолог» - 116 млн. руб.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5024"/>
                </a:solidFill>
              </a:rPr>
              <a:t>установка хоккейного корта, установка блок-боксов;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5024"/>
                </a:solidFill>
              </a:rPr>
              <a:t>освещение и благоустройство.</a:t>
            </a:r>
          </a:p>
          <a:p>
            <a:r>
              <a:rPr lang="ru-RU" sz="1200" b="1" dirty="0" smtClean="0">
                <a:solidFill>
                  <a:srgbClr val="005024"/>
                </a:solidFill>
              </a:rPr>
              <a:t>2023 год: пришкольный стадион МАОУ СОШ № 1  </a:t>
            </a:r>
            <a:endParaRPr lang="ru-RU" sz="1200" b="1" dirty="0">
              <a:solidFill>
                <a:srgbClr val="005024"/>
              </a:solidFill>
            </a:endParaRP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68513"/>
            <a:ext cx="4064451" cy="207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437112"/>
            <a:ext cx="4064451" cy="228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91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992888" cy="4320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863D"/>
                </a:solidFill>
                <a:effectLst/>
              </a:rPr>
              <a:t>Культура</a:t>
            </a:r>
            <a:endParaRPr lang="ru-RU" sz="2800" dirty="0">
              <a:solidFill>
                <a:srgbClr val="00863D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427" y="607895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005024"/>
                </a:solidFill>
              </a:rPr>
              <a:t>Расходы на культуру – 86 млн. 233 тыс. руб.</a:t>
            </a:r>
            <a:endParaRPr lang="ru-RU" i="1" dirty="0">
              <a:solidFill>
                <a:srgbClr val="00502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022" y="975792"/>
            <a:ext cx="3960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u="sng" dirty="0" smtClean="0">
                <a:solidFill>
                  <a:srgbClr val="005024"/>
                </a:solidFill>
              </a:rPr>
              <a:t>Национальный проект «Культура»: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ru-RU" sz="1200" b="1" dirty="0" smtClean="0">
                <a:solidFill>
                  <a:srgbClr val="005024"/>
                </a:solidFill>
              </a:rPr>
              <a:t>Музыкальные </a:t>
            </a:r>
            <a:r>
              <a:rPr lang="ru-RU" sz="1200" b="1" dirty="0" smtClean="0">
                <a:solidFill>
                  <a:srgbClr val="005024"/>
                </a:solidFill>
              </a:rPr>
              <a:t>инструменты – более 5 млн. руб.</a:t>
            </a:r>
            <a:endParaRPr lang="ru-RU" sz="1200" b="1" dirty="0" smtClean="0">
              <a:solidFill>
                <a:srgbClr val="005024"/>
              </a:solidFill>
            </a:endParaRPr>
          </a:p>
          <a:p>
            <a:r>
              <a:rPr lang="ru-RU" sz="1200" b="1" u="sng" dirty="0" smtClean="0">
                <a:solidFill>
                  <a:srgbClr val="005024"/>
                </a:solidFill>
              </a:rPr>
              <a:t>Укрепление </a:t>
            </a:r>
            <a:r>
              <a:rPr lang="ru-RU" sz="1200" b="1" u="sng" dirty="0" smtClean="0">
                <a:solidFill>
                  <a:srgbClr val="005024"/>
                </a:solidFill>
              </a:rPr>
              <a:t>МТБ: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ru-RU" sz="1200" b="1" dirty="0" smtClean="0">
                <a:solidFill>
                  <a:srgbClr val="005024"/>
                </a:solidFill>
              </a:rPr>
              <a:t>Приобретение светового оборудования в ЦДНТ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ru-RU" sz="1200" b="1" dirty="0" smtClean="0">
                <a:solidFill>
                  <a:srgbClr val="005024"/>
                </a:solidFill>
              </a:rPr>
              <a:t>Установка окон в ЦДНТ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ru-RU" sz="1200" b="1" dirty="0" smtClean="0">
                <a:solidFill>
                  <a:srgbClr val="005024"/>
                </a:solidFill>
              </a:rPr>
              <a:t>Утепление и обшивка фасада 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ru-RU" sz="1200" b="1" dirty="0" smtClean="0">
                <a:solidFill>
                  <a:srgbClr val="005024"/>
                </a:solidFill>
              </a:rPr>
              <a:t>Ремонт в центре досуга п. Северный</a:t>
            </a:r>
            <a:endParaRPr lang="ru-RU" sz="1200" b="1" dirty="0">
              <a:solidFill>
                <a:srgbClr val="005024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50" y="2995779"/>
            <a:ext cx="2689449" cy="358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958" y="3002795"/>
            <a:ext cx="2689448" cy="358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93470" y="1052736"/>
            <a:ext cx="44109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v"/>
            </a:pPr>
            <a:r>
              <a:rPr lang="ru-RU" sz="1400" b="1" dirty="0" smtClean="0">
                <a:solidFill>
                  <a:srgbClr val="005024"/>
                </a:solidFill>
              </a:rPr>
              <a:t>65 </a:t>
            </a:r>
            <a:r>
              <a:rPr lang="ru-RU" sz="1400" b="1" dirty="0">
                <a:solidFill>
                  <a:srgbClr val="005024"/>
                </a:solidFill>
              </a:rPr>
              <a:t>клубных </a:t>
            </a:r>
            <a:r>
              <a:rPr lang="ru-RU" sz="1400" b="1" dirty="0" smtClean="0">
                <a:solidFill>
                  <a:srgbClr val="005024"/>
                </a:solidFill>
              </a:rPr>
              <a:t>формирований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ru-RU" sz="1400" b="1" dirty="0" smtClean="0">
                <a:solidFill>
                  <a:srgbClr val="005024"/>
                </a:solidFill>
              </a:rPr>
              <a:t>численность </a:t>
            </a:r>
            <a:r>
              <a:rPr lang="ru-RU" sz="1400" b="1" dirty="0">
                <a:solidFill>
                  <a:srgbClr val="005024"/>
                </a:solidFill>
              </a:rPr>
              <a:t>занимающихся в </a:t>
            </a:r>
            <a:r>
              <a:rPr lang="ru-RU" sz="1400" b="1" dirty="0" smtClean="0">
                <a:solidFill>
                  <a:srgbClr val="005024"/>
                </a:solidFill>
              </a:rPr>
              <a:t>кружках -  819 человек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ru-RU" sz="1400" b="1" dirty="0" smtClean="0">
                <a:solidFill>
                  <a:srgbClr val="005024"/>
                </a:solidFill>
              </a:rPr>
              <a:t>Детскую </a:t>
            </a:r>
            <a:r>
              <a:rPr lang="ru-RU" sz="1400" b="1" dirty="0">
                <a:solidFill>
                  <a:srgbClr val="005024"/>
                </a:solidFill>
              </a:rPr>
              <a:t>школу искусств посещают 107 </a:t>
            </a:r>
            <a:r>
              <a:rPr lang="ru-RU" sz="1400" b="1" dirty="0" smtClean="0">
                <a:solidFill>
                  <a:srgbClr val="005024"/>
                </a:solidFill>
              </a:rPr>
              <a:t>обучающихся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ru-RU" sz="1400" b="1" dirty="0" smtClean="0">
                <a:solidFill>
                  <a:srgbClr val="005024"/>
                </a:solidFill>
              </a:rPr>
              <a:t>в </a:t>
            </a:r>
            <a:r>
              <a:rPr lang="ru-RU" sz="1400" b="1" dirty="0">
                <a:solidFill>
                  <a:srgbClr val="005024"/>
                </a:solidFill>
              </a:rPr>
              <a:t>очном режиме проведено 461 мероприятие, онлайн - 285 мероприятий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80139"/>
            <a:ext cx="2712910" cy="361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4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992888" cy="4320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863D"/>
                </a:solidFill>
                <a:effectLst/>
              </a:rPr>
              <a:t>образование</a:t>
            </a:r>
            <a:endParaRPr lang="ru-RU" sz="2800" dirty="0">
              <a:solidFill>
                <a:srgbClr val="00863D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427" y="607895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005024"/>
                </a:solidFill>
              </a:rPr>
              <a:t>Расходы на образование – 353 млн. 859 тыс. руб.</a:t>
            </a:r>
            <a:endParaRPr lang="ru-RU" i="1" dirty="0">
              <a:solidFill>
                <a:srgbClr val="00502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4417" y="2636912"/>
            <a:ext cx="8352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5024"/>
                </a:solidFill>
              </a:rPr>
              <a:t>Обеспеченность района образовательными учреждениями по состоянию на 2021/2022 учебный </a:t>
            </a:r>
            <a:r>
              <a:rPr lang="ru-RU" sz="1200" b="1" dirty="0" smtClean="0">
                <a:solidFill>
                  <a:srgbClr val="005024"/>
                </a:solidFill>
              </a:rPr>
              <a:t>год</a:t>
            </a:r>
            <a:endParaRPr lang="ru-RU" sz="1200" b="1" dirty="0">
              <a:solidFill>
                <a:srgbClr val="005024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991727"/>
              </p:ext>
            </p:extLst>
          </p:nvPr>
        </p:nvGraphicFramePr>
        <p:xfrm>
          <a:off x="395528" y="3019985"/>
          <a:ext cx="8136913" cy="265892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{69C7853C-536D-4A76-A0AE-DD22124D55A5}</a:tableStyleId>
              </a:tblPr>
              <a:tblGrid>
                <a:gridCol w="2952337"/>
                <a:gridCol w="1916152"/>
                <a:gridCol w="1634655"/>
                <a:gridCol w="1633769"/>
              </a:tblGrid>
              <a:tr h="28803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Наименование учреждения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количество </a:t>
                      </a:r>
                      <a:r>
                        <a:rPr lang="ru-RU" sz="1200" dirty="0" smtClean="0">
                          <a:solidFill>
                            <a:srgbClr val="005024"/>
                          </a:solidFill>
                          <a:effectLst/>
                        </a:rPr>
                        <a:t>мест</a:t>
                      </a: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, ед.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количество занимающихся, чел.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6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2021/2022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2022/2023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МАОУ СОШ № 1 с. Александровское 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764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620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641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МАОУ СОШ  №2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260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275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281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6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МКОУ ООШ п. Октябрьский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100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9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8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6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МКОУ ООШ с. Лукашкин Яр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100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29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21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6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МКОУ СОШ с. Назино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160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37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42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5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МКОУ ООШ с. Новоникольское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90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7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8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6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Итого по району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1483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977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1001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722249"/>
              </p:ext>
            </p:extLst>
          </p:nvPr>
        </p:nvGraphicFramePr>
        <p:xfrm>
          <a:off x="395528" y="6021288"/>
          <a:ext cx="8136914" cy="63093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489743"/>
                <a:gridCol w="1030946"/>
                <a:gridCol w="1146995"/>
                <a:gridCol w="1025548"/>
                <a:gridCol w="1147894"/>
                <a:gridCol w="1147894"/>
                <a:gridCol w="1147894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Год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2017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2018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2019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2020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2021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024"/>
                          </a:solidFill>
                          <a:effectLst/>
                        </a:rPr>
                        <a:t>2022</a:t>
                      </a:r>
                      <a:endParaRPr lang="ru-RU" sz="110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Численность, чел.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501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493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464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435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426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024"/>
                          </a:solidFill>
                          <a:effectLst/>
                        </a:rPr>
                        <a:t>378</a:t>
                      </a:r>
                      <a:endParaRPr lang="ru-RU" sz="1100" dirty="0">
                        <a:solidFill>
                          <a:srgbClr val="005024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619672" y="5651052"/>
            <a:ext cx="55824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005024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Динамика списочной численности дошкольных образовательных учреждений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5024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5" y="986507"/>
            <a:ext cx="84357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6 общеобразовательных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учреждений - 1001 учащийся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4 детских сада, 2 группы дошкольного образования в  п. Октябрьском и с.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Новоникольское - 378 детей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Дом детского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творчества – 139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воспитанников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Детско-юношеская спортивная школа 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– 368 воспитанников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9441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992888" cy="4320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863D"/>
                </a:solidFill>
                <a:effectLst/>
              </a:rPr>
              <a:t>образование</a:t>
            </a:r>
            <a:endParaRPr lang="ru-RU" sz="2800" dirty="0">
              <a:solidFill>
                <a:srgbClr val="00863D"/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764704"/>
            <a:ext cx="871296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горячее питание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детей в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школах,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поощрение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выпускников одиннадцатых классов, </a:t>
            </a:r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выплата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 классное руководство, </a:t>
            </a:r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ьготный проезд,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проведение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акарицидной обработки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территории,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уборка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снега и наледи с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крыш,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екущий ремонт,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капитальный ремонт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внутреннего водопровода в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МКОУ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СОШ с.Назино, </a:t>
            </a:r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капитальный ремонт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административного здания Отдела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образования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проект «Цифровая образовательная среда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» -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Назинскую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школу,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ротивопожарные мероприятия,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капитальный ремонт пожарной сигнализации в детском саду «Аленушка» и в Лукашкин-Ярской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школе,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Приобретение оборудования в школьный музей (МАОУ СОШ № 1)</a:t>
            </a:r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128" y="3503608"/>
            <a:ext cx="2880320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462" y="3429000"/>
            <a:ext cx="255650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128" y="764704"/>
            <a:ext cx="2958415" cy="197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3608"/>
            <a:ext cx="2939819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206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992888" cy="4320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863D"/>
                </a:solidFill>
                <a:effectLst/>
              </a:rPr>
              <a:t>Жилищно-коммунальное хозяйство и благоустройство</a:t>
            </a:r>
            <a:endParaRPr lang="ru-RU" sz="2800" dirty="0">
              <a:solidFill>
                <a:srgbClr val="00863D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6922" y="1268760"/>
            <a:ext cx="8352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5024"/>
                </a:solidFill>
              </a:rPr>
              <a:t>Расходы на жилищно-коммунальную сферу из бюджета района и области </a:t>
            </a:r>
            <a:r>
              <a:rPr lang="ru-RU" sz="1200" b="1" dirty="0" smtClean="0">
                <a:solidFill>
                  <a:srgbClr val="005024"/>
                </a:solidFill>
              </a:rPr>
              <a:t>- </a:t>
            </a:r>
            <a:r>
              <a:rPr lang="ru-RU" sz="1200" b="1" dirty="0">
                <a:solidFill>
                  <a:srgbClr val="005024"/>
                </a:solidFill>
              </a:rPr>
              <a:t>95,5 млн. рублей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1702" y="1589277"/>
            <a:ext cx="85807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Подготовка </a:t>
            </a:r>
            <a:r>
              <a:rPr lang="ru-RU" sz="1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 отопительному сезону 2022-2023 </a:t>
            </a:r>
            <a: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годов – 7,7 млн. рублей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капитальный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ремонт электролинии в п.Октябрьский, 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капитальный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ремонт трансформаторной подстанции в с.Назино, 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капитальный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ремонт дизельной электростанции в с. Назино, 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приобретение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водогрейного котла и дизель-генератора в с. Новоникольское, 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приобретение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материалов и оборудования для подготовки к зиме, 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утепление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теплотрасс в районном центре, 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обследование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дымовых труб, 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ремонт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ФАП в с.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Назино.</a:t>
            </a:r>
          </a:p>
          <a:p>
            <a: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Завоз угля и дизельного топлива – 40,2 млн. рублей: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739 тонн угля,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490 тонн дизельного топлива.</a:t>
            </a:r>
          </a:p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Компенсация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сверхнормативных расходов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МКП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«Тепловодоснабжение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» в размере 17.6 млн.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рублей.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Обслуживание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станции водоочистки  – 845 тыс.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рублей.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170" name="Picture 2" descr="Локальные станции водоочистки появятся в 2х парабельских селах в 2017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930" y="4739044"/>
            <a:ext cx="2880320" cy="185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7" y="4710403"/>
            <a:ext cx="2687694" cy="188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147" y="4739045"/>
            <a:ext cx="2477026" cy="1857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09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992888" cy="4320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863D"/>
                </a:solidFill>
                <a:effectLst/>
              </a:rPr>
              <a:t>Жилищно-коммунальное хозяйство и благоустройство</a:t>
            </a:r>
            <a:endParaRPr lang="ru-RU" sz="2800" dirty="0">
              <a:solidFill>
                <a:srgbClr val="00863D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701" y="1124744"/>
            <a:ext cx="858077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Оплата потерь </a:t>
            </a:r>
            <a:r>
              <a:rPr lang="ru-RU" sz="1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 электроэнергии </a:t>
            </a:r>
            <a: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- 421 тыс. рублей.</a:t>
            </a:r>
          </a:p>
          <a:p>
            <a:r>
              <a:rPr lang="ru-RU" sz="1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«Инициативное бюджетирование»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капитальный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ремонт ограждения кладбища в с. Новоникольское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Мероприятия </a:t>
            </a:r>
            <a: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энергоэффективности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– 109 млн. рублей.</a:t>
            </a:r>
          </a:p>
          <a:p>
            <a: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Социальная газификация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10,3 км газопровода для 304 домовладений в мкр. Южной части села и мкр. ул. Калинина-Засаймочная. В 2023 году планируется построить 22,6 км газопровода для  640 домовладений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Подготовка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 </a:t>
            </a:r>
            <a:r>
              <a:rPr lang="ru-RU" sz="1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строительству сетей водоснабжения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ПСД на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строительство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водосетей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мкр. Калинина-Засаймочная и Южном микрорайоне. 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2448272" cy="326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12976"/>
            <a:ext cx="563205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35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992888" cy="64807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863D"/>
                </a:solidFill>
                <a:effectLst/>
              </a:rPr>
              <a:t>Расходы бюджета</a:t>
            </a:r>
            <a:endParaRPr lang="ru-RU" sz="2800" dirty="0">
              <a:solidFill>
                <a:srgbClr val="00863D"/>
              </a:solidFill>
              <a:effectLst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153005040"/>
              </p:ext>
            </p:extLst>
          </p:nvPr>
        </p:nvGraphicFramePr>
        <p:xfrm>
          <a:off x="611560" y="764704"/>
          <a:ext cx="7752184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5631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992888" cy="4320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863D"/>
                </a:solidFill>
                <a:effectLst/>
              </a:rPr>
              <a:t>Жилищно-коммунальное хозяйство и благоустройство</a:t>
            </a:r>
            <a:endParaRPr lang="ru-RU" sz="2800" dirty="0">
              <a:solidFill>
                <a:srgbClr val="00863D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082" y="1124744"/>
            <a:ext cx="85807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</a:t>
            </a:r>
            <a:r>
              <a:rPr lang="ru-RU" sz="12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Формирование комфортной городской среды»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- 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itchFamily="18" charset="0"/>
              </a:rPr>
              <a:t>7,184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itchFamily="18" charset="0"/>
              </a:rPr>
              <a:t>млн.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itchFamily="18" charset="0"/>
              </a:rPr>
              <a:t>рублей:</a:t>
            </a:r>
          </a:p>
          <a:p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Установка МАФов:  </a:t>
            </a:r>
          </a:p>
          <a:p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-оборудование для занятий скейтингом и роллингом, </a:t>
            </a:r>
          </a:p>
          <a:p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-воркаут площадка – перекладины, шведская стенка, рукоход, змейка.</a:t>
            </a:r>
          </a:p>
          <a:p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Озеленение:</a:t>
            </a:r>
          </a:p>
          <a:p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Карликовые деревья – 33 шт.</a:t>
            </a:r>
          </a:p>
          <a:p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Газон-многолетние травы – 7504 м2.</a:t>
            </a:r>
          </a:p>
          <a:p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Цветочная клумба вокруг памятника – 62 м2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</a:t>
            </a:r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Рисунок 4" descr="D:\Documents\Комфортная среда\КС 2022\Фото 29.07.2022\29.07\photo_2022-07-29_14-14-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94404"/>
            <a:ext cx="5326627" cy="3718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3" y="2694404"/>
            <a:ext cx="2888270" cy="174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3" y="4608909"/>
            <a:ext cx="2888270" cy="216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72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992888" cy="4320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863D"/>
                </a:solidFill>
                <a:effectLst/>
              </a:rPr>
              <a:t>Приоритетные задачи развития</a:t>
            </a:r>
            <a:endParaRPr lang="ru-RU" sz="2800" dirty="0">
              <a:solidFill>
                <a:srgbClr val="00863D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764704"/>
            <a:ext cx="849694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>
                <a:solidFill>
                  <a:srgbClr val="005024"/>
                </a:solidFill>
              </a:rPr>
              <a:t>1.Улучшение демографической ситуации в районе</a:t>
            </a:r>
            <a:r>
              <a:rPr lang="ru-RU" sz="1600" dirty="0">
                <a:solidFill>
                  <a:srgbClr val="005024"/>
                </a:solidFill>
              </a:rPr>
              <a:t> путем выполнения следующих мероприятий:</a:t>
            </a:r>
          </a:p>
          <a:p>
            <a:r>
              <a:rPr lang="ru-RU" sz="1600" dirty="0">
                <a:solidFill>
                  <a:srgbClr val="005024"/>
                </a:solidFill>
              </a:rPr>
              <a:t>-обеспечение жильем молодых семей,</a:t>
            </a:r>
          </a:p>
          <a:p>
            <a:r>
              <a:rPr lang="ru-RU" sz="1600" dirty="0">
                <a:solidFill>
                  <a:srgbClr val="005024"/>
                </a:solidFill>
              </a:rPr>
              <a:t>-проведение работы по целевому обучению </a:t>
            </a:r>
            <a:r>
              <a:rPr lang="ru-RU" sz="1600" dirty="0" smtClean="0">
                <a:solidFill>
                  <a:srgbClr val="005024"/>
                </a:solidFill>
              </a:rPr>
              <a:t>детей,</a:t>
            </a:r>
            <a:endParaRPr lang="ru-RU" sz="1600" dirty="0">
              <a:solidFill>
                <a:srgbClr val="005024"/>
              </a:solidFill>
            </a:endParaRPr>
          </a:p>
          <a:p>
            <a:pPr marL="171450" indent="-171450">
              <a:buFontTx/>
              <a:buChar char="-"/>
            </a:pPr>
            <a:r>
              <a:rPr lang="ru-RU" sz="1600" dirty="0" smtClean="0">
                <a:solidFill>
                  <a:srgbClr val="005024"/>
                </a:solidFill>
              </a:rPr>
              <a:t>укрепление </a:t>
            </a:r>
            <a:r>
              <a:rPr lang="ru-RU" sz="1600" dirty="0">
                <a:solidFill>
                  <a:srgbClr val="005024"/>
                </a:solidFill>
              </a:rPr>
              <a:t>здоровья населения и повышения качества оказания медицинской </a:t>
            </a:r>
            <a:r>
              <a:rPr lang="ru-RU" sz="1600" dirty="0" smtClean="0">
                <a:solidFill>
                  <a:srgbClr val="005024"/>
                </a:solidFill>
              </a:rPr>
              <a:t>помощи.</a:t>
            </a:r>
          </a:p>
          <a:p>
            <a:endParaRPr lang="ru-RU" sz="1600" dirty="0" smtClean="0">
              <a:solidFill>
                <a:srgbClr val="005024"/>
              </a:solidFill>
            </a:endParaRPr>
          </a:p>
          <a:p>
            <a:r>
              <a:rPr lang="ru-RU" sz="1600" dirty="0">
                <a:solidFill>
                  <a:srgbClr val="005024"/>
                </a:solidFill>
              </a:rPr>
              <a:t>2.Капитальный </a:t>
            </a:r>
            <a:r>
              <a:rPr lang="ru-RU" sz="1600" u="sng" dirty="0">
                <a:solidFill>
                  <a:srgbClr val="005024"/>
                </a:solidFill>
              </a:rPr>
              <a:t>ремонт дорог и благоустройство</a:t>
            </a:r>
            <a:r>
              <a:rPr lang="ru-RU" sz="1600" dirty="0">
                <a:solidFill>
                  <a:srgbClr val="005024"/>
                </a:solidFill>
              </a:rPr>
              <a:t>, продолжение асфальтирования автодороги Александровское-35 км</a:t>
            </a:r>
            <a:r>
              <a:rPr lang="ru-RU" sz="1600" dirty="0" smtClean="0">
                <a:solidFill>
                  <a:srgbClr val="005024"/>
                </a:solidFill>
              </a:rPr>
              <a:t>.</a:t>
            </a:r>
          </a:p>
          <a:p>
            <a:endParaRPr lang="ru-RU" sz="1600" dirty="0">
              <a:solidFill>
                <a:srgbClr val="005024"/>
              </a:solidFill>
            </a:endParaRPr>
          </a:p>
          <a:p>
            <a:r>
              <a:rPr lang="ru-RU" sz="1600" dirty="0">
                <a:solidFill>
                  <a:srgbClr val="005024"/>
                </a:solidFill>
              </a:rPr>
              <a:t>3.Продолжение участия в федеральной программе </a:t>
            </a:r>
            <a:r>
              <a:rPr lang="ru-RU" sz="1600" u="sng" dirty="0">
                <a:solidFill>
                  <a:srgbClr val="005024"/>
                </a:solidFill>
              </a:rPr>
              <a:t>«Комплексное развитие сельских территорий» </a:t>
            </a:r>
            <a:r>
              <a:rPr lang="ru-RU" sz="1600" dirty="0">
                <a:solidFill>
                  <a:srgbClr val="005024"/>
                </a:solidFill>
              </a:rPr>
              <a:t>в целях строительства инженерных сетей</a:t>
            </a:r>
            <a:r>
              <a:rPr lang="ru-RU" sz="1600" dirty="0" smtClean="0">
                <a:solidFill>
                  <a:srgbClr val="005024"/>
                </a:solidFill>
              </a:rPr>
              <a:t>.</a:t>
            </a:r>
          </a:p>
          <a:p>
            <a:endParaRPr lang="ru-RU" sz="1600" dirty="0">
              <a:solidFill>
                <a:srgbClr val="005024"/>
              </a:solidFill>
            </a:endParaRPr>
          </a:p>
          <a:p>
            <a:r>
              <a:rPr lang="ru-RU" sz="1600" dirty="0">
                <a:solidFill>
                  <a:srgbClr val="005024"/>
                </a:solidFill>
              </a:rPr>
              <a:t>4.Продолжение участия в проектах </a:t>
            </a:r>
            <a:r>
              <a:rPr lang="ru-RU" sz="1600" u="sng" dirty="0">
                <a:solidFill>
                  <a:srgbClr val="005024"/>
                </a:solidFill>
              </a:rPr>
              <a:t>«Формирование комфортной городской среды»</a:t>
            </a:r>
            <a:r>
              <a:rPr lang="ru-RU" sz="1600" dirty="0">
                <a:solidFill>
                  <a:srgbClr val="005024"/>
                </a:solidFill>
              </a:rPr>
              <a:t> и </a:t>
            </a:r>
            <a:r>
              <a:rPr lang="ru-RU" sz="1600" u="sng" dirty="0">
                <a:solidFill>
                  <a:srgbClr val="005024"/>
                </a:solidFill>
              </a:rPr>
              <a:t>«Инициативное бюджетирование»</a:t>
            </a:r>
            <a:r>
              <a:rPr lang="ru-RU" sz="1600" dirty="0">
                <a:solidFill>
                  <a:srgbClr val="005024"/>
                </a:solidFill>
              </a:rPr>
              <a:t> в целях благоустройства населенных пунктов</a:t>
            </a:r>
            <a:r>
              <a:rPr lang="ru-RU" sz="1600" dirty="0" smtClean="0">
                <a:solidFill>
                  <a:srgbClr val="005024"/>
                </a:solidFill>
              </a:rPr>
              <a:t>.</a:t>
            </a:r>
          </a:p>
          <a:p>
            <a:endParaRPr lang="ru-RU" sz="1600" dirty="0">
              <a:solidFill>
                <a:srgbClr val="005024"/>
              </a:solidFill>
            </a:endParaRPr>
          </a:p>
          <a:p>
            <a:r>
              <a:rPr lang="ru-RU" sz="1600" u="sng" dirty="0">
                <a:solidFill>
                  <a:srgbClr val="005024"/>
                </a:solidFill>
              </a:rPr>
              <a:t>5.Ликвидация аварийного и ветхого жилья</a:t>
            </a:r>
            <a:r>
              <a:rPr lang="ru-RU" sz="1600" dirty="0">
                <a:solidFill>
                  <a:srgbClr val="005024"/>
                </a:solidFill>
              </a:rPr>
              <a:t>. </a:t>
            </a:r>
          </a:p>
          <a:p>
            <a:endParaRPr lang="ru-RU" sz="1600" dirty="0" smtClean="0">
              <a:solidFill>
                <a:srgbClr val="005024"/>
              </a:solidFill>
            </a:endParaRPr>
          </a:p>
          <a:p>
            <a:r>
              <a:rPr lang="ru-RU" sz="1600" dirty="0">
                <a:solidFill>
                  <a:srgbClr val="005024"/>
                </a:solidFill>
              </a:rPr>
              <a:t>6.Сохранение поддержки предпринимательства, в частности производственной сферы, рыбопереработки  и сельского хозяйства</a:t>
            </a:r>
            <a:r>
              <a:rPr lang="ru-RU" sz="1600" dirty="0" smtClean="0">
                <a:solidFill>
                  <a:srgbClr val="005024"/>
                </a:solidFill>
              </a:rPr>
              <a:t>.</a:t>
            </a:r>
          </a:p>
          <a:p>
            <a:endParaRPr lang="ru-RU" sz="1600" dirty="0">
              <a:solidFill>
                <a:srgbClr val="005024"/>
              </a:solidFill>
            </a:endParaRPr>
          </a:p>
          <a:p>
            <a:r>
              <a:rPr lang="ru-RU" sz="1600" dirty="0">
                <a:solidFill>
                  <a:srgbClr val="005024"/>
                </a:solidFill>
              </a:rPr>
              <a:t>7.Модернизация коммунального хозяйства в сёлах района путем замены объектов на энергоэффективные.</a:t>
            </a:r>
          </a:p>
          <a:p>
            <a:endParaRPr lang="ru-RU" sz="1200" dirty="0">
              <a:solidFill>
                <a:srgbClr val="0050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188640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5024"/>
                </a:solidFill>
              </a:rPr>
              <a:t>Александровский район</a:t>
            </a:r>
            <a:endParaRPr lang="ru-RU" dirty="0">
              <a:solidFill>
                <a:srgbClr val="005024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422446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92696"/>
            <a:ext cx="422446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422446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008" y="3284984"/>
            <a:ext cx="4080453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587727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5024"/>
                </a:solidFill>
              </a:rPr>
              <a:t>Спасибо за внимание!</a:t>
            </a:r>
            <a:endParaRPr lang="ru-RU" dirty="0">
              <a:solidFill>
                <a:srgbClr val="0050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5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992888" cy="64807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863D"/>
                </a:solidFill>
                <a:effectLst/>
              </a:rPr>
              <a:t>Социальное партнерство</a:t>
            </a:r>
            <a:endParaRPr lang="ru-RU" sz="2800" dirty="0">
              <a:solidFill>
                <a:srgbClr val="00863D"/>
              </a:solidFill>
              <a:effectLst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281726"/>
              </p:ext>
            </p:extLst>
          </p:nvPr>
        </p:nvGraphicFramePr>
        <p:xfrm>
          <a:off x="251520" y="980728"/>
          <a:ext cx="8592616" cy="3702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8154"/>
                <a:gridCol w="2148154"/>
                <a:gridCol w="2148154"/>
                <a:gridCol w="2148154"/>
              </a:tblGrid>
              <a:tr h="420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Наименование предприятия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Сумма договора, </a:t>
                      </a: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тыс. руб</a:t>
                      </a: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Поступило,</a:t>
                      </a:r>
                      <a:r>
                        <a:rPr lang="ru-RU" sz="1100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тыс. руб.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Направление расходования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20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АО «Томскнефть» ВНК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21 350,00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21 350,00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Культура, образование, спорт, ветераны и инвалиды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20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ЗАО «Томск-Петролиум-унд-Газ» 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5 000,00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5 000,00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Капитальный ремонт стадиона «Геолог»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20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ЗАО «</a:t>
                      </a:r>
                      <a:r>
                        <a:rPr lang="ru-RU" sz="1100" kern="1200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Васюган</a:t>
                      </a: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»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3 000,00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3 000,00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Капитальный ремонт стадиона «Геолог»</a:t>
                      </a:r>
                      <a:endParaRPr lang="ru-RU" sz="14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20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ООО «Стимул-Т»</a:t>
                      </a:r>
                      <a:endParaRPr lang="ru-RU" sz="14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1 000,00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500,00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Культура, образование, спорт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20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ООО «Александровский НПЗ»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</a:t>
                      </a: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000,00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</a:t>
                      </a: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000,00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Культура, образование, спорт</a:t>
                      </a:r>
                      <a:endParaRPr lang="ru-RU" sz="14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20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ООО «Газпром трансгаз Томск»</a:t>
                      </a:r>
                      <a:endParaRPr lang="ru-RU" sz="14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918,82</a:t>
                      </a:r>
                      <a:endParaRPr lang="ru-RU" sz="14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918,82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Оснащение пищеблоков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20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Итого</a:t>
                      </a:r>
                      <a:endParaRPr lang="ru-RU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33 268,82</a:t>
                      </a:r>
                      <a:endParaRPr lang="ru-RU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32 768,82</a:t>
                      </a:r>
                      <a:endParaRPr lang="ru-RU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endParaRPr lang="ru-RU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520" y="4941168"/>
            <a:ext cx="856895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 b="1" u="sng">
                <a:solidFill>
                  <a:srgbClr val="005024"/>
                </a:solidFill>
              </a:rPr>
              <a:t>ООО «Газпром трансгаз Томск»</a:t>
            </a:r>
            <a:r>
              <a:rPr lang="ru-RU" sz="1200" b="1" u="sng" dirty="0">
                <a:solidFill>
                  <a:srgbClr val="005024"/>
                </a:solidFill>
              </a:rPr>
              <a:t> </a:t>
            </a:r>
            <a:endParaRPr lang="ru-RU" sz="1200" b="1" u="sng" dirty="0" smtClean="0">
              <a:solidFill>
                <a:srgbClr val="005024"/>
              </a:solidFill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005024"/>
                </a:solidFill>
              </a:rPr>
              <a:t>Продолжена </a:t>
            </a:r>
            <a:r>
              <a:rPr lang="ru-RU" sz="1200" b="1" dirty="0">
                <a:solidFill>
                  <a:srgbClr val="005024"/>
                </a:solidFill>
              </a:rPr>
              <a:t>программа по оснащению технологическим и холодильным оборудованием пищеблоков образовательных учреждений Александровского района – </a:t>
            </a:r>
            <a:r>
              <a:rPr lang="ru-RU" sz="1200" b="1" dirty="0" smtClean="0">
                <a:solidFill>
                  <a:srgbClr val="005024"/>
                </a:solidFill>
              </a:rPr>
              <a:t>школа с</a:t>
            </a:r>
            <a:r>
              <a:rPr lang="ru-RU" sz="1200" b="1" dirty="0">
                <a:solidFill>
                  <a:srgbClr val="005024"/>
                </a:solidFill>
              </a:rPr>
              <a:t>. Лукашкин Яр, </a:t>
            </a:r>
            <a:r>
              <a:rPr lang="ru-RU" sz="1200" b="1" dirty="0" smtClean="0">
                <a:solidFill>
                  <a:srgbClr val="005024"/>
                </a:solidFill>
              </a:rPr>
              <a:t>школа </a:t>
            </a:r>
            <a:r>
              <a:rPr lang="ru-RU" sz="1200" b="1" dirty="0">
                <a:solidFill>
                  <a:srgbClr val="005024"/>
                </a:solidFill>
              </a:rPr>
              <a:t>№ 2 в с. Александровском и детский сад «ЦРР-Теремок». </a:t>
            </a:r>
            <a:endParaRPr lang="ru-RU" sz="1200" b="1" dirty="0" smtClean="0">
              <a:solidFill>
                <a:srgbClr val="005024"/>
              </a:solidFill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ru-RU" sz="1200" b="1" dirty="0">
                <a:solidFill>
                  <a:srgbClr val="005024"/>
                </a:solidFill>
              </a:rPr>
              <a:t>М</a:t>
            </a:r>
            <a:r>
              <a:rPr lang="ru-RU" sz="1200" b="1" dirty="0" smtClean="0">
                <a:solidFill>
                  <a:srgbClr val="005024"/>
                </a:solidFill>
              </a:rPr>
              <a:t>униципалитету </a:t>
            </a:r>
            <a:r>
              <a:rPr lang="ru-RU" sz="1200" b="1" dirty="0">
                <a:solidFill>
                  <a:srgbClr val="005024"/>
                </a:solidFill>
              </a:rPr>
              <a:t>передан экскаватор для нужд коммунального предприятия. </a:t>
            </a:r>
            <a:endParaRPr lang="ru-RU" sz="1200" b="1" dirty="0" smtClean="0">
              <a:solidFill>
                <a:srgbClr val="005024"/>
              </a:solidFill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005024"/>
                </a:solidFill>
              </a:rPr>
              <a:t>Постоянно: услуги </a:t>
            </a:r>
            <a:r>
              <a:rPr lang="ru-RU" sz="1200" b="1" dirty="0">
                <a:solidFill>
                  <a:srgbClr val="005024"/>
                </a:solidFill>
              </a:rPr>
              <a:t>транспорта, необходимые в дорожной деятельности, благоустройстве и других сферах, в том числе в рамках социальной догазификации</a:t>
            </a:r>
            <a:r>
              <a:rPr lang="ru-RU" sz="1200" b="1" dirty="0" smtClean="0">
                <a:solidFill>
                  <a:srgbClr val="005024"/>
                </a:solidFill>
              </a:rPr>
              <a:t>.</a:t>
            </a:r>
            <a:r>
              <a:rPr lang="x-none" sz="1400">
                <a:solidFill>
                  <a:srgbClr val="005024"/>
                </a:solidFill>
              </a:rPr>
              <a:t> </a:t>
            </a:r>
            <a:endParaRPr lang="ru-RU" sz="1400" dirty="0">
              <a:solidFill>
                <a:srgbClr val="0050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7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992888" cy="864096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00863D"/>
                </a:solidFill>
                <a:effectLst/>
              </a:rPr>
              <a:t>Основные показатели социально-экономического развития </a:t>
            </a:r>
            <a:r>
              <a:rPr lang="ru-RU" sz="2000" dirty="0" smtClean="0">
                <a:solidFill>
                  <a:srgbClr val="00863D"/>
                </a:solidFill>
                <a:effectLst/>
              </a:rPr>
              <a:t>Александровского района</a:t>
            </a:r>
            <a:endParaRPr lang="ru-RU" sz="2000" dirty="0">
              <a:solidFill>
                <a:srgbClr val="00863D"/>
              </a:solidFill>
              <a:effectLst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068344024"/>
              </p:ext>
            </p:extLst>
          </p:nvPr>
        </p:nvGraphicFramePr>
        <p:xfrm>
          <a:off x="323528" y="836712"/>
          <a:ext cx="3672408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303995487"/>
              </p:ext>
            </p:extLst>
          </p:nvPr>
        </p:nvGraphicFramePr>
        <p:xfrm>
          <a:off x="4860032" y="620688"/>
          <a:ext cx="3672408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92733050"/>
              </p:ext>
            </p:extLst>
          </p:nvPr>
        </p:nvGraphicFramePr>
        <p:xfrm>
          <a:off x="25826" y="4221088"/>
          <a:ext cx="4330150" cy="2155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725492684"/>
              </p:ext>
            </p:extLst>
          </p:nvPr>
        </p:nvGraphicFramePr>
        <p:xfrm>
          <a:off x="4644008" y="4149080"/>
          <a:ext cx="4330150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3634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992888" cy="864096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00863D"/>
                </a:solidFill>
                <a:effectLst/>
              </a:rPr>
              <a:t>Основные показатели социально-экономического развития </a:t>
            </a:r>
            <a:r>
              <a:rPr lang="ru-RU" sz="2000" dirty="0" smtClean="0">
                <a:solidFill>
                  <a:srgbClr val="00863D"/>
                </a:solidFill>
                <a:effectLst/>
              </a:rPr>
              <a:t>Александровского района</a:t>
            </a:r>
            <a:endParaRPr lang="ru-RU" sz="2000" dirty="0">
              <a:solidFill>
                <a:srgbClr val="00863D"/>
              </a:solidFill>
              <a:effectLst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09837878"/>
              </p:ext>
            </p:extLst>
          </p:nvPr>
        </p:nvGraphicFramePr>
        <p:xfrm>
          <a:off x="323528" y="1268760"/>
          <a:ext cx="3672408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348968154"/>
              </p:ext>
            </p:extLst>
          </p:nvPr>
        </p:nvGraphicFramePr>
        <p:xfrm>
          <a:off x="4355976" y="4005064"/>
          <a:ext cx="4680520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329136678"/>
              </p:ext>
            </p:extLst>
          </p:nvPr>
        </p:nvGraphicFramePr>
        <p:xfrm>
          <a:off x="4139952" y="1484784"/>
          <a:ext cx="4536504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5960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992888" cy="4320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863D"/>
                </a:solidFill>
                <a:effectLst/>
              </a:rPr>
              <a:t>Сельское хозяйство</a:t>
            </a:r>
            <a:endParaRPr lang="ru-RU" sz="2800" dirty="0">
              <a:solidFill>
                <a:srgbClr val="00863D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83671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5024"/>
                </a:solidFill>
              </a:rPr>
              <a:t>«Социальное развитие сёл Александровского района</a:t>
            </a:r>
            <a:r>
              <a:rPr lang="ru-RU" b="1" dirty="0" smtClean="0">
                <a:solidFill>
                  <a:srgbClr val="005024"/>
                </a:solidFill>
              </a:rPr>
              <a:t>» - 631,9 тыс. руб.</a:t>
            </a:r>
            <a:endParaRPr lang="ru-RU" b="1" dirty="0">
              <a:solidFill>
                <a:srgbClr val="005024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539552" y="1206044"/>
            <a:ext cx="8136904" cy="49476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rgbClr val="005024"/>
                </a:solidFill>
              </a:rPr>
              <a:t>-</a:t>
            </a:r>
            <a:r>
              <a:rPr lang="ru-RU" sz="1600" dirty="0" smtClean="0">
                <a:solidFill>
                  <a:srgbClr val="005024"/>
                </a:solidFill>
              </a:rPr>
              <a:t>поддержка </a:t>
            </a:r>
            <a:r>
              <a:rPr lang="ru-RU" sz="1600" dirty="0">
                <a:solidFill>
                  <a:srgbClr val="005024"/>
                </a:solidFill>
              </a:rPr>
              <a:t>малых форм </a:t>
            </a:r>
            <a:r>
              <a:rPr lang="ru-RU" sz="1600" dirty="0" smtClean="0">
                <a:solidFill>
                  <a:srgbClr val="005024"/>
                </a:solidFill>
              </a:rPr>
              <a:t>хозяйствования </a:t>
            </a:r>
            <a:r>
              <a:rPr lang="ru-RU" sz="1600" dirty="0">
                <a:solidFill>
                  <a:srgbClr val="005024"/>
                </a:solidFill>
              </a:rPr>
              <a:t>– 6 граждан, ведущих личное подсобное хозяйство, и 1 глава К(Ф)Х получили выплаты на </a:t>
            </a:r>
            <a:r>
              <a:rPr lang="ru-RU" sz="1600" dirty="0" smtClean="0">
                <a:solidFill>
                  <a:srgbClr val="005024"/>
                </a:solidFill>
              </a:rPr>
              <a:t>коров</a:t>
            </a:r>
            <a:endParaRPr lang="ru-RU" sz="1600" dirty="0">
              <a:solidFill>
                <a:srgbClr val="005024"/>
              </a:solidFill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539552" y="1844824"/>
            <a:ext cx="8136904" cy="50405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rgbClr val="005024"/>
                </a:solidFill>
              </a:rPr>
              <a:t>-техническое </a:t>
            </a:r>
            <a:r>
              <a:rPr lang="ru-RU" sz="1600" dirty="0">
                <a:solidFill>
                  <a:srgbClr val="005024"/>
                </a:solidFill>
              </a:rPr>
              <a:t>оснащение – 3 гражданина – приобретены пресс-подборщик, мотоблок, сепаратор молочный, доильный аппарат</a:t>
            </a: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539552" y="2492896"/>
            <a:ext cx="8136904" cy="24179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rgbClr val="005024"/>
                </a:solidFill>
              </a:rPr>
              <a:t>-</a:t>
            </a:r>
            <a:r>
              <a:rPr lang="ru-RU" sz="1600" dirty="0" smtClean="0">
                <a:solidFill>
                  <a:srgbClr val="005024"/>
                </a:solidFill>
              </a:rPr>
              <a:t>искусственное </a:t>
            </a:r>
            <a:r>
              <a:rPr lang="ru-RU" sz="1600" dirty="0">
                <a:solidFill>
                  <a:srgbClr val="005024"/>
                </a:solidFill>
              </a:rPr>
              <a:t>осеменение 46 голов </a:t>
            </a:r>
            <a:r>
              <a:rPr lang="ru-RU" sz="1600" dirty="0" smtClean="0">
                <a:solidFill>
                  <a:srgbClr val="005024"/>
                </a:solidFill>
              </a:rPr>
              <a:t>КРС</a:t>
            </a:r>
            <a:endParaRPr lang="ru-RU" sz="1600" dirty="0">
              <a:solidFill>
                <a:srgbClr val="005024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18767"/>
              </p:ext>
            </p:extLst>
          </p:nvPr>
        </p:nvGraphicFramePr>
        <p:xfrm>
          <a:off x="539552" y="2852936"/>
          <a:ext cx="8136904" cy="134950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00200"/>
                <a:gridCol w="1368152"/>
                <a:gridCol w="1152128"/>
                <a:gridCol w="1152128"/>
                <a:gridCol w="1224136"/>
                <a:gridCol w="144016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годы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Крупный рогатый скот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 т.ч. коровы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свиньи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Овцы и козы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Птица всех возрастов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330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706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387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1164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2020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319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994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2021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470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2022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545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324579"/>
              </p:ext>
            </p:extLst>
          </p:nvPr>
        </p:nvGraphicFramePr>
        <p:xfrm>
          <a:off x="539553" y="4365104"/>
          <a:ext cx="8136903" cy="200995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25763"/>
                <a:gridCol w="734476"/>
                <a:gridCol w="792088"/>
                <a:gridCol w="792088"/>
                <a:gridCol w="864096"/>
                <a:gridCol w="864096"/>
                <a:gridCol w="864096"/>
                <a:gridCol w="936104"/>
                <a:gridCol w="864096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Крупный рогатый скот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 т.ч. коровы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Свиньи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Птица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8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Наименование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</a:rPr>
                        <a:t>01.01.2022</a:t>
                      </a:r>
                      <a:endParaRPr lang="ru-RU" sz="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01.01.2023</a:t>
                      </a:r>
                      <a:endParaRPr lang="ru-RU" sz="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</a:rPr>
                        <a:t>01.01.2022</a:t>
                      </a:r>
                      <a:endParaRPr lang="ru-RU" sz="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01.01.2023</a:t>
                      </a:r>
                      <a:endParaRPr lang="ru-RU" sz="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01.01. 2022</a:t>
                      </a:r>
                      <a:endParaRPr lang="ru-RU" sz="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01.01.2023</a:t>
                      </a:r>
                      <a:endParaRPr lang="ru-RU" sz="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01.01. 2022</a:t>
                      </a:r>
                      <a:endParaRPr lang="ru-RU" sz="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01.01.2023</a:t>
                      </a:r>
                      <a:endParaRPr lang="ru-RU" sz="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Александровское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61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236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Лукашкин-Ярское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Назинское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Новоникольское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Октябрьское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25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Северное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Итого по району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470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545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7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992888" cy="4320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863D"/>
                </a:solidFill>
                <a:effectLst/>
              </a:rPr>
              <a:t>Сельское хозяйство</a:t>
            </a:r>
            <a:endParaRPr lang="ru-RU" sz="2800" dirty="0">
              <a:solidFill>
                <a:srgbClr val="00863D"/>
              </a:solidFill>
              <a:effectLst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07504" y="665984"/>
            <a:ext cx="8136904" cy="103482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u="sng" dirty="0" smtClean="0">
                <a:solidFill>
                  <a:srgbClr val="005024"/>
                </a:solidFill>
              </a:rPr>
              <a:t>К(Ф)Х А.В</a:t>
            </a:r>
            <a:r>
              <a:rPr lang="ru-RU" sz="1200" u="sng" dirty="0">
                <a:solidFill>
                  <a:srgbClr val="005024"/>
                </a:solidFill>
              </a:rPr>
              <a:t>. </a:t>
            </a:r>
            <a:r>
              <a:rPr lang="ru-RU" sz="1200" u="sng" dirty="0" smtClean="0">
                <a:solidFill>
                  <a:srgbClr val="005024"/>
                </a:solidFill>
              </a:rPr>
              <a:t>Залесов</a:t>
            </a:r>
          </a:p>
          <a:p>
            <a:r>
              <a:rPr lang="ru-RU" sz="1200" dirty="0" smtClean="0">
                <a:solidFill>
                  <a:srgbClr val="005024"/>
                </a:solidFill>
              </a:rPr>
              <a:t> -46 </a:t>
            </a:r>
            <a:r>
              <a:rPr lang="ru-RU" sz="1200" dirty="0">
                <a:solidFill>
                  <a:srgbClr val="005024"/>
                </a:solidFill>
              </a:rPr>
              <a:t>голов КРС, в том числе 16 дойных коров, 10 мясных коров и 2 </a:t>
            </a:r>
            <a:r>
              <a:rPr lang="ru-RU" sz="1200" dirty="0" smtClean="0">
                <a:solidFill>
                  <a:srgbClr val="005024"/>
                </a:solidFill>
              </a:rPr>
              <a:t>лошади.</a:t>
            </a:r>
          </a:p>
          <a:p>
            <a:r>
              <a:rPr lang="ru-RU" sz="1200" dirty="0" smtClean="0">
                <a:solidFill>
                  <a:srgbClr val="005024"/>
                </a:solidFill>
              </a:rPr>
              <a:t>-создано </a:t>
            </a:r>
            <a:r>
              <a:rPr lang="ru-RU" sz="1200" dirty="0">
                <a:solidFill>
                  <a:srgbClr val="005024"/>
                </a:solidFill>
              </a:rPr>
              <a:t>3 постоянных рабочих места. </a:t>
            </a:r>
          </a:p>
          <a:p>
            <a:r>
              <a:rPr lang="ru-RU" sz="1200" dirty="0" smtClean="0">
                <a:solidFill>
                  <a:srgbClr val="005024"/>
                </a:solidFill>
              </a:rPr>
              <a:t>-на </a:t>
            </a:r>
            <a:r>
              <a:rPr lang="ru-RU" sz="1200" dirty="0">
                <a:solidFill>
                  <a:srgbClr val="005024"/>
                </a:solidFill>
              </a:rPr>
              <a:t>01.01.2023 года в </a:t>
            </a:r>
            <a:r>
              <a:rPr lang="ru-RU" sz="1200" dirty="0" smtClean="0">
                <a:solidFill>
                  <a:srgbClr val="005024"/>
                </a:solidFill>
              </a:rPr>
              <a:t>К(Ф)Х </a:t>
            </a:r>
            <a:r>
              <a:rPr lang="ru-RU" sz="1200" dirty="0">
                <a:solidFill>
                  <a:srgbClr val="005024"/>
                </a:solidFill>
              </a:rPr>
              <a:t>произведено молока 440 ц., мяса 28 ц., реализовано молока 350 ц., мяса 25 ц. </a:t>
            </a:r>
          </a:p>
          <a:p>
            <a:r>
              <a:rPr lang="ru-RU" sz="1200" dirty="0" smtClean="0">
                <a:solidFill>
                  <a:srgbClr val="005024"/>
                </a:solidFill>
              </a:rPr>
              <a:t>-реализовано </a:t>
            </a:r>
            <a:r>
              <a:rPr lang="ru-RU" sz="1200" dirty="0">
                <a:solidFill>
                  <a:srgbClr val="005024"/>
                </a:solidFill>
              </a:rPr>
              <a:t>сельскохозяйственной продукции на 3500 тыс. руб. </a:t>
            </a:r>
            <a:endParaRPr lang="ru-RU" sz="1200" dirty="0" smtClean="0">
              <a:solidFill>
                <a:srgbClr val="005024"/>
              </a:solidFill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51520" y="4869160"/>
            <a:ext cx="5760640" cy="18002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u="sng" dirty="0" smtClean="0">
                <a:solidFill>
                  <a:srgbClr val="005024"/>
                </a:solidFill>
              </a:rPr>
              <a:t>К(Ф)Х Х.И</a:t>
            </a:r>
            <a:r>
              <a:rPr lang="ru-RU" sz="1200" u="sng" dirty="0">
                <a:solidFill>
                  <a:srgbClr val="005024"/>
                </a:solidFill>
              </a:rPr>
              <a:t>. </a:t>
            </a:r>
            <a:r>
              <a:rPr lang="ru-RU" sz="1200" u="sng" dirty="0" smtClean="0">
                <a:solidFill>
                  <a:srgbClr val="005024"/>
                </a:solidFill>
              </a:rPr>
              <a:t>Долиев</a:t>
            </a:r>
          </a:p>
          <a:p>
            <a:r>
              <a:rPr lang="ru-RU" sz="1200" dirty="0" smtClean="0">
                <a:solidFill>
                  <a:srgbClr val="005024"/>
                </a:solidFill>
              </a:rPr>
              <a:t>-214 </a:t>
            </a:r>
            <a:r>
              <a:rPr lang="ru-RU" sz="1200" dirty="0">
                <a:solidFill>
                  <a:srgbClr val="005024"/>
                </a:solidFill>
              </a:rPr>
              <a:t>голов птицы. </a:t>
            </a:r>
            <a:endParaRPr lang="ru-RU" sz="1200" dirty="0" smtClean="0">
              <a:solidFill>
                <a:srgbClr val="005024"/>
              </a:solidFill>
            </a:endParaRPr>
          </a:p>
          <a:p>
            <a:r>
              <a:rPr lang="ru-RU" sz="1200" dirty="0" smtClean="0">
                <a:solidFill>
                  <a:srgbClr val="005024"/>
                </a:solidFill>
              </a:rPr>
              <a:t>-создано </a:t>
            </a:r>
            <a:r>
              <a:rPr lang="ru-RU" sz="1200" dirty="0">
                <a:solidFill>
                  <a:srgbClr val="005024"/>
                </a:solidFill>
              </a:rPr>
              <a:t>2 постоянных рабочих места. </a:t>
            </a:r>
            <a:endParaRPr lang="ru-RU" sz="1200" dirty="0" smtClean="0">
              <a:solidFill>
                <a:srgbClr val="005024"/>
              </a:solidFill>
            </a:endParaRPr>
          </a:p>
          <a:p>
            <a:r>
              <a:rPr lang="ru-RU" sz="1200" dirty="0" smtClean="0">
                <a:solidFill>
                  <a:srgbClr val="005024"/>
                </a:solidFill>
              </a:rPr>
              <a:t>-на </a:t>
            </a:r>
            <a:r>
              <a:rPr lang="ru-RU" sz="1200" dirty="0">
                <a:solidFill>
                  <a:srgbClr val="005024"/>
                </a:solidFill>
              </a:rPr>
              <a:t>01.01.2023 года в КФХ произведено и реализовано 19,25 ц. мяса птицы и яйца.  </a:t>
            </a:r>
            <a:endParaRPr lang="ru-RU" sz="1200" dirty="0" smtClean="0">
              <a:solidFill>
                <a:srgbClr val="005024"/>
              </a:solidFill>
            </a:endParaRPr>
          </a:p>
          <a:p>
            <a:r>
              <a:rPr lang="ru-RU" sz="1200" dirty="0" smtClean="0">
                <a:solidFill>
                  <a:srgbClr val="005024"/>
                </a:solidFill>
              </a:rPr>
              <a:t>-реализовано </a:t>
            </a:r>
            <a:r>
              <a:rPr lang="ru-RU" sz="1200" dirty="0">
                <a:solidFill>
                  <a:srgbClr val="005024"/>
                </a:solidFill>
              </a:rPr>
              <a:t>сельскохозяйственной продукции на сумму 318,92 тыс. руб. </a:t>
            </a:r>
            <a:endParaRPr lang="ru-RU" sz="1200" dirty="0" smtClean="0">
              <a:solidFill>
                <a:srgbClr val="005024"/>
              </a:solidFill>
            </a:endParaRPr>
          </a:p>
          <a:p>
            <a:r>
              <a:rPr lang="ru-RU" sz="1200" dirty="0" smtClean="0">
                <a:solidFill>
                  <a:srgbClr val="005024"/>
                </a:solidFill>
              </a:rPr>
              <a:t>-для </a:t>
            </a:r>
            <a:r>
              <a:rPr lang="ru-RU" sz="1200" dirty="0">
                <a:solidFill>
                  <a:srgbClr val="005024"/>
                </a:solidFill>
              </a:rPr>
              <a:t>выкармливания уток, кур несушек и кур мясо-яичного </a:t>
            </a:r>
            <a:r>
              <a:rPr lang="ru-RU" sz="1200" dirty="0" smtClean="0">
                <a:solidFill>
                  <a:srgbClr val="005024"/>
                </a:solidFill>
              </a:rPr>
              <a:t>направления </a:t>
            </a:r>
            <a:r>
              <a:rPr lang="ru-RU" sz="1200" dirty="0">
                <a:solidFill>
                  <a:srgbClr val="005024"/>
                </a:solidFill>
              </a:rPr>
              <a:t>было выращено для внутреннего потребления 0,6 тонн моркови и 3,7 тонн </a:t>
            </a:r>
            <a:r>
              <a:rPr lang="ru-RU" sz="1200" dirty="0" smtClean="0">
                <a:solidFill>
                  <a:srgbClr val="005024"/>
                </a:solidFill>
              </a:rPr>
              <a:t>картофеля.</a:t>
            </a:r>
            <a:endParaRPr lang="ru-RU" sz="1200" dirty="0">
              <a:solidFill>
                <a:srgbClr val="005024"/>
              </a:solidFill>
            </a:endParaRPr>
          </a:p>
        </p:txBody>
      </p:sp>
      <p:pic>
        <p:nvPicPr>
          <p:cNvPr id="2050" name="Picture 2" descr="https://www.agroinvestor.ru/upload/iblock/9ed/9ed7ddcc04ad2539340a87c6c5d548c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95" y="4869160"/>
            <a:ext cx="2520280" cy="173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08" y="1869979"/>
            <a:ext cx="2887231" cy="288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76890"/>
            <a:ext cx="295232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1876890"/>
            <a:ext cx="2736305" cy="288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08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992888" cy="4320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863D"/>
                </a:solidFill>
                <a:effectLst/>
              </a:rPr>
              <a:t>транспорт</a:t>
            </a:r>
            <a:endParaRPr lang="ru-RU" sz="2800" dirty="0">
              <a:solidFill>
                <a:srgbClr val="00863D"/>
              </a:solidFill>
              <a:effectLst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5940152" y="620688"/>
            <a:ext cx="2880320" cy="604867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u="sng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2016-2022 годы:</a:t>
            </a:r>
            <a:endParaRPr lang="ru-RU" sz="1600" b="1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-4,57 км автодорог;</a:t>
            </a:r>
          </a:p>
          <a:p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-2118 м тротуаров;</a:t>
            </a:r>
          </a:p>
          <a:p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-6 пешеходных переходов вблизи образовательных учреждений.</a:t>
            </a:r>
          </a:p>
          <a:p>
            <a:endParaRPr lang="ru-RU" sz="1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u="sng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год </a:t>
            </a:r>
          </a:p>
          <a:p>
            <a:pPr algn="ctr"/>
            <a:r>
              <a:rPr lang="ru-RU" sz="1400" b="1" u="sng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(более 140 (!) млн. руб.):</a:t>
            </a:r>
          </a:p>
          <a:p>
            <a:r>
              <a:rPr lang="ru-RU" sz="1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-мкр. жилой застройки ул. Багряная-ул. Пролетарская (640 м дороги, 772 м водоотводных сооружений </a:t>
            </a:r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1200 м </a:t>
            </a:r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тротуаров), </a:t>
            </a:r>
          </a:p>
          <a:p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-пешеходный 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переход по ул. </a:t>
            </a:r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Мира;</a:t>
            </a:r>
          </a:p>
          <a:p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-автомобильная дорога на кладбище;</a:t>
            </a:r>
          </a:p>
          <a:p>
            <a:r>
              <a:rPr lang="ru-RU" sz="1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отсыпка 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грунтовых дорог по улицам Майская и Сибирская и переулку Тихому (1737 метров</a:t>
            </a:r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); </a:t>
            </a:r>
          </a:p>
          <a:p>
            <a:r>
              <a:rPr lang="ru-RU" sz="1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-асфальтирование 2 км автомобильного дороги </a:t>
            </a:r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 Александровское-35 км</a:t>
            </a:r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-асфальтосмесительная установка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20688"/>
            <a:ext cx="2323194" cy="309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4" y="3742196"/>
            <a:ext cx="2318825" cy="309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979" y="3742195"/>
            <a:ext cx="2336593" cy="309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4" y="620688"/>
            <a:ext cx="2323194" cy="309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29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  <a:fontScheme name="Техническая">
    <a:majorFont>
      <a:latin typeface="Franklin Gothic Book"/>
      <a:ea typeface=""/>
      <a:cs typeface=""/>
      <a:font script="Jpan" typeface="ＭＳ Ｐゴシック"/>
      <a:font script="Hang" typeface="HY견고딕"/>
      <a:font script="Hans" typeface="宋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HGｺﾞｼｯｸM"/>
      <a:font script="Hang" typeface="HY중고딕"/>
      <a:font script="Hans" typeface="黑体"/>
      <a:font script="Hant" typeface="微軟正黑體"/>
      <a:font script="Arab" typeface="Tahoma"/>
      <a:font script="Hebr" typeface="Levenim MT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Техническая">
    <a:fillStyleLst>
      <a:solidFill>
        <a:schemeClr val="phClr"/>
      </a:solidFill>
      <a:gradFill rotWithShape="1">
        <a:gsLst>
          <a:gs pos="0">
            <a:schemeClr val="phClr">
              <a:tint val="1000"/>
            </a:schemeClr>
          </a:gs>
          <a:gs pos="68000">
            <a:schemeClr val="phClr">
              <a:tint val="77000"/>
            </a:schemeClr>
          </a:gs>
          <a:gs pos="81000">
            <a:schemeClr val="phClr">
              <a:tint val="79000"/>
            </a:schemeClr>
          </a:gs>
          <a:gs pos="86000">
            <a:schemeClr val="phClr">
              <a:tint val="73000"/>
            </a:schemeClr>
          </a:gs>
          <a:gs pos="100000">
            <a:schemeClr val="phClr">
              <a:tint val="35000"/>
            </a:schemeClr>
          </a:gs>
        </a:gsLst>
        <a:lin ang="5400000" scaled="1"/>
      </a:gradFill>
      <a:gradFill rotWithShape="1">
        <a:gsLst>
          <a:gs pos="0">
            <a:schemeClr val="phClr">
              <a:tint val="73000"/>
              <a:satMod val="150000"/>
            </a:schemeClr>
          </a:gs>
          <a:gs pos="25000">
            <a:schemeClr val="phClr">
              <a:tint val="96000"/>
              <a:shade val="80000"/>
              <a:satMod val="105000"/>
            </a:schemeClr>
          </a:gs>
          <a:gs pos="38000">
            <a:schemeClr val="phClr">
              <a:tint val="96000"/>
              <a:shade val="59000"/>
              <a:satMod val="120000"/>
            </a:schemeClr>
          </a:gs>
          <a:gs pos="55000">
            <a:schemeClr val="phClr">
              <a:shade val="57000"/>
              <a:satMod val="120000"/>
            </a:schemeClr>
          </a:gs>
          <a:gs pos="80000">
            <a:schemeClr val="phClr">
              <a:shade val="56000"/>
              <a:satMod val="145000"/>
            </a:schemeClr>
          </a:gs>
          <a:gs pos="88000">
            <a:schemeClr val="phClr">
              <a:shade val="63000"/>
              <a:satMod val="160000"/>
            </a:schemeClr>
          </a:gs>
          <a:gs pos="100000">
            <a:schemeClr val="phClr">
              <a:tint val="99555"/>
              <a:satMod val="155000"/>
            </a:schemeClr>
          </a:gs>
        </a:gsLst>
        <a:lin ang="5400000" scaled="1"/>
      </a:gradFill>
    </a:fillStyleLst>
    <a:lnStyleLst>
      <a:ln w="9525" cap="flat" cmpd="sng" algn="ctr">
        <a:solidFill>
          <a:schemeClr val="phClr">
            <a:shade val="60000"/>
            <a:satMod val="300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>
          <a:glow rad="635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00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6200">
            <a:schemeClr val="phClr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phClr">
              <a:shade val="30000"/>
              <a:satMod val="2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50000"/>
            </a:schemeClr>
          </a:gs>
          <a:gs pos="30000">
            <a:schemeClr val="phClr">
              <a:shade val="60000"/>
              <a:satMod val="150000"/>
            </a:schemeClr>
          </a:gs>
          <a:gs pos="100000">
            <a:schemeClr val="phClr">
              <a:tint val="83000"/>
              <a:satMod val="200000"/>
            </a:schemeClr>
          </a:gs>
        </a:gsLst>
        <a:lin ang="13000000" scaled="0"/>
      </a:gradFill>
      <a:gradFill rotWithShape="1">
        <a:gsLst>
          <a:gs pos="0">
            <a:schemeClr val="phClr">
              <a:tint val="78000"/>
              <a:satMod val="220000"/>
            </a:schemeClr>
          </a:gs>
          <a:gs pos="100000">
            <a:schemeClr val="phClr">
              <a:shade val="35000"/>
              <a:satMod val="155000"/>
            </a:schemeClr>
          </a:gs>
        </a:gsLst>
        <a:path path="circle">
          <a:fillToRect l="60000" t="50000" r="4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  <a:fontScheme name="Техническая">
    <a:majorFont>
      <a:latin typeface="Franklin Gothic Book"/>
      <a:ea typeface=""/>
      <a:cs typeface=""/>
      <a:font script="Jpan" typeface="ＭＳ Ｐゴシック"/>
      <a:font script="Hang" typeface="HY견고딕"/>
      <a:font script="Hans" typeface="宋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HGｺﾞｼｯｸM"/>
      <a:font script="Hang" typeface="HY중고딕"/>
      <a:font script="Hans" typeface="黑体"/>
      <a:font script="Hant" typeface="微軟正黑體"/>
      <a:font script="Arab" typeface="Tahoma"/>
      <a:font script="Hebr" typeface="Levenim MT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Техническая">
    <a:fillStyleLst>
      <a:solidFill>
        <a:schemeClr val="phClr"/>
      </a:solidFill>
      <a:gradFill rotWithShape="1">
        <a:gsLst>
          <a:gs pos="0">
            <a:schemeClr val="phClr">
              <a:tint val="1000"/>
            </a:schemeClr>
          </a:gs>
          <a:gs pos="68000">
            <a:schemeClr val="phClr">
              <a:tint val="77000"/>
            </a:schemeClr>
          </a:gs>
          <a:gs pos="81000">
            <a:schemeClr val="phClr">
              <a:tint val="79000"/>
            </a:schemeClr>
          </a:gs>
          <a:gs pos="86000">
            <a:schemeClr val="phClr">
              <a:tint val="73000"/>
            </a:schemeClr>
          </a:gs>
          <a:gs pos="100000">
            <a:schemeClr val="phClr">
              <a:tint val="35000"/>
            </a:schemeClr>
          </a:gs>
        </a:gsLst>
        <a:lin ang="5400000" scaled="1"/>
      </a:gradFill>
      <a:gradFill rotWithShape="1">
        <a:gsLst>
          <a:gs pos="0">
            <a:schemeClr val="phClr">
              <a:tint val="73000"/>
              <a:satMod val="150000"/>
            </a:schemeClr>
          </a:gs>
          <a:gs pos="25000">
            <a:schemeClr val="phClr">
              <a:tint val="96000"/>
              <a:shade val="80000"/>
              <a:satMod val="105000"/>
            </a:schemeClr>
          </a:gs>
          <a:gs pos="38000">
            <a:schemeClr val="phClr">
              <a:tint val="96000"/>
              <a:shade val="59000"/>
              <a:satMod val="120000"/>
            </a:schemeClr>
          </a:gs>
          <a:gs pos="55000">
            <a:schemeClr val="phClr">
              <a:shade val="57000"/>
              <a:satMod val="120000"/>
            </a:schemeClr>
          </a:gs>
          <a:gs pos="80000">
            <a:schemeClr val="phClr">
              <a:shade val="56000"/>
              <a:satMod val="145000"/>
            </a:schemeClr>
          </a:gs>
          <a:gs pos="88000">
            <a:schemeClr val="phClr">
              <a:shade val="63000"/>
              <a:satMod val="160000"/>
            </a:schemeClr>
          </a:gs>
          <a:gs pos="100000">
            <a:schemeClr val="phClr">
              <a:tint val="99555"/>
              <a:satMod val="155000"/>
            </a:schemeClr>
          </a:gs>
        </a:gsLst>
        <a:lin ang="5400000" scaled="1"/>
      </a:gradFill>
    </a:fillStyleLst>
    <a:lnStyleLst>
      <a:ln w="9525" cap="flat" cmpd="sng" algn="ctr">
        <a:solidFill>
          <a:schemeClr val="phClr">
            <a:shade val="60000"/>
            <a:satMod val="300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>
          <a:glow rad="635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00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6200">
            <a:schemeClr val="phClr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phClr">
              <a:shade val="30000"/>
              <a:satMod val="2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50000"/>
            </a:schemeClr>
          </a:gs>
          <a:gs pos="30000">
            <a:schemeClr val="phClr">
              <a:shade val="60000"/>
              <a:satMod val="150000"/>
            </a:schemeClr>
          </a:gs>
          <a:gs pos="100000">
            <a:schemeClr val="phClr">
              <a:tint val="83000"/>
              <a:satMod val="200000"/>
            </a:schemeClr>
          </a:gs>
        </a:gsLst>
        <a:lin ang="13000000" scaled="0"/>
      </a:gradFill>
      <a:gradFill rotWithShape="1">
        <a:gsLst>
          <a:gs pos="0">
            <a:schemeClr val="phClr">
              <a:tint val="78000"/>
              <a:satMod val="220000"/>
            </a:schemeClr>
          </a:gs>
          <a:gs pos="100000">
            <a:schemeClr val="phClr">
              <a:shade val="35000"/>
              <a:satMod val="155000"/>
            </a:schemeClr>
          </a:gs>
        </a:gsLst>
        <a:path path="circle">
          <a:fillToRect l="60000" t="50000" r="4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1307</TotalTime>
  <Words>2752</Words>
  <Application>Microsoft Office PowerPoint</Application>
  <PresentationFormat>Экран (4:3)</PresentationFormat>
  <Paragraphs>759</Paragraphs>
  <Slides>32</Slides>
  <Notes>26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Техническая</vt:lpstr>
      <vt:lpstr>Отчет  Главы Александровского района  о результатах деятельности Администрации Александровского района Томской области за 2022 год </vt:lpstr>
      <vt:lpstr>Бюджет района</vt:lpstr>
      <vt:lpstr>Расходы бюджета</vt:lpstr>
      <vt:lpstr>Социальное партнерство</vt:lpstr>
      <vt:lpstr>Основные показатели социально-экономического развития Александровского района</vt:lpstr>
      <vt:lpstr>Основные показатели социально-экономического развития Александровского района</vt:lpstr>
      <vt:lpstr>Сельское хозяйство</vt:lpstr>
      <vt:lpstr>Сельское хозяйство</vt:lpstr>
      <vt:lpstr>транспорт</vt:lpstr>
      <vt:lpstr>транспорт</vt:lpstr>
      <vt:lpstr>Связь, телевидение, СМИ и интернет</vt:lpstr>
      <vt:lpstr>Потребительский рынок и предпринимательство</vt:lpstr>
      <vt:lpstr>Потребительский рынок и предпринимательство</vt:lpstr>
      <vt:lpstr>Малое и среднее предпринимательство</vt:lpstr>
      <vt:lpstr>Малое и среднее предпринимательство</vt:lpstr>
      <vt:lpstr>Малое и среднее предпринимательство</vt:lpstr>
      <vt:lpstr>Малое и среднее предпринимательство</vt:lpstr>
      <vt:lpstr>Социальная защита</vt:lpstr>
      <vt:lpstr>Социальная защита</vt:lpstr>
      <vt:lpstr>Рынок труда</vt:lpstr>
      <vt:lpstr>демография</vt:lpstr>
      <vt:lpstr>демография</vt:lpstr>
      <vt:lpstr>демография</vt:lpstr>
      <vt:lpstr>спорт</vt:lpstr>
      <vt:lpstr>Культура</vt:lpstr>
      <vt:lpstr>образование</vt:lpstr>
      <vt:lpstr>образование</vt:lpstr>
      <vt:lpstr>Жилищно-коммунальное хозяйство и благоустройство</vt:lpstr>
      <vt:lpstr>Жилищно-коммунальное хозяйство и благоустройство</vt:lpstr>
      <vt:lpstr>Жилищно-коммунальное хозяйство и благоустройство</vt:lpstr>
      <vt:lpstr>Приоритетные задачи развития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Алёна Лу</dc:creator>
  <cp:lastModifiedBy>Алёна Лу</cp:lastModifiedBy>
  <cp:revision>104</cp:revision>
  <cp:lastPrinted>2023-06-14T10:46:49Z</cp:lastPrinted>
  <dcterms:created xsi:type="dcterms:W3CDTF">2023-05-22T04:49:38Z</dcterms:created>
  <dcterms:modified xsi:type="dcterms:W3CDTF">2023-06-15T10:02:11Z</dcterms:modified>
</cp:coreProperties>
</file>