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2" r:id="rId1"/>
  </p:sldMasterIdLst>
  <p:sldIdLst>
    <p:sldId id="256" r:id="rId2"/>
    <p:sldId id="257" r:id="rId3"/>
    <p:sldId id="264" r:id="rId4"/>
    <p:sldId id="265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667500" cy="9904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520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рублей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1090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рублей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1340</c:v>
                </c:pt>
              </c:numCache>
            </c:numRef>
          </c:val>
        </c:ser>
        <c:shape val="box"/>
        <c:axId val="134719744"/>
        <c:axId val="134725632"/>
        <c:axId val="0"/>
      </c:bar3DChart>
      <c:catAx>
        <c:axId val="134719744"/>
        <c:scaling>
          <c:orientation val="minMax"/>
        </c:scaling>
        <c:axPos val="b"/>
        <c:tickLblPos val="nextTo"/>
        <c:crossAx val="134725632"/>
        <c:crosses val="autoZero"/>
        <c:auto val="1"/>
        <c:lblAlgn val="ctr"/>
        <c:lblOffset val="100"/>
      </c:catAx>
      <c:valAx>
        <c:axId val="134725632"/>
        <c:scaling>
          <c:orientation val="minMax"/>
          <c:max val="1500"/>
        </c:scaling>
        <c:axPos val="l"/>
        <c:majorGridlines/>
        <c:numFmt formatCode="General" sourceLinked="1"/>
        <c:tickLblPos val="nextTo"/>
        <c:crossAx val="134719744"/>
        <c:crosses val="autoZero"/>
        <c:crossBetween val="between"/>
        <c:minorUnit val="500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2FF75C-86E4-499D-A7A1-004C2A2ADDC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E23F98-DD9A-48D4-BDF3-EC7F03C0A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s://www.google.com/url?sa=i&amp;url=http://tomsk-novosti.ru/kak-izmenilsya-aleksandrovskij-rajon-za-pyat-let/&amp;psig=AOvVaw12lGpvDsXKjZ2jzDQp7X6A&amp;ust=1580874102764000&amp;source=images&amp;cd=vfe&amp;ved=0CAIQjRxqFwoTCMCZ3pD9tucCFQAAAAAdAAAAABAJ" TargetMode="External"/><Relationship Id="rId2" Type="http://schemas.openxmlformats.org/officeDocument/2006/relationships/hyperlink" Target="https://www.google.com/url?sa=i&amp;url=https://www.tomskneft.ru/about/recordi/&amp;psig=AOvVaw0WNDIB6ZoxPXUwTd0V59W4&amp;ust=1580872108548000&amp;source=images&amp;cd=vfe&amp;ved=0CAIQjRxqFwoTCIinht31tucCFQAAAAAdAAAAABA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url=https://www.interfax-russia.ru/Siberia/main.asp?id=1089136&amp;psig=AOvVaw1Kk71_T0hYUlmumqubjRfx&amp;ust=1580873765365000&amp;source=images&amp;cd=vfe&amp;ved=0CAIQjRxqFwoTCLj2mPL7tucCFQAAAAAdAAAAABA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25144"/>
            <a:ext cx="57234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100" i="1" dirty="0" smtClean="0">
                <a:solidFill>
                  <a:srgbClr val="002060"/>
                </a:solidFill>
              </a:rPr>
              <a:t/>
            </a:r>
            <a:br>
              <a:rPr lang="ru-RU" sz="3100" i="1" dirty="0" smtClean="0">
                <a:solidFill>
                  <a:srgbClr val="002060"/>
                </a:solidFill>
              </a:rPr>
            </a:br>
            <a:endParaRPr lang="ru-RU" sz="3100" i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428604"/>
            <a:ext cx="8501122" cy="45005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приоритетных проектов в Александровском районе в рамках Стратегии социально-экономического развития Александровского района до 2030 года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5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9286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Основные тенденции развития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муниципального образования «Александровский район»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828677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57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lvl="7"/>
            <a:endParaRPr lang="ru-RU" dirty="0" smtClean="0"/>
          </a:p>
          <a:p>
            <a:pPr lvl="7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РЕСУРСЫ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857232"/>
            <a:ext cx="407196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Минеральные: 26 месторождений (22 - нефтяных, 22-газовых, 22-конденсатных)</a:t>
            </a:r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4" y="857232"/>
            <a:ext cx="4071966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Охотничье-промысловые: 2992.3 тыс. га охотничьих угодий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3571876"/>
            <a:ext cx="4000528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Водные: 129,4 тыс. га (21,3% от водных объектов на территории области)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3714752"/>
            <a:ext cx="407196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Лесные: 2580.8 тыс. га земель лесного фонда</a:t>
            </a:r>
            <a:endParaRPr lang="ru-RU" sz="1600" b="1" dirty="0"/>
          </a:p>
        </p:txBody>
      </p:sp>
      <p:pic>
        <p:nvPicPr>
          <p:cNvPr id="1026" name="Picture 2" descr="Картинки по запросу &quot;нефтедобыча александровское томскнефть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2786082" cy="1643073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&quot;лесопереработка томская область&quot;&quot;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5" y="4572008"/>
            <a:ext cx="2786083" cy="178595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&quot;охота в томской области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857364"/>
            <a:ext cx="2619375" cy="1743075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&quot;добыяча рыбы стрежпесок&quot;&quot;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1" y="4572008"/>
            <a:ext cx="271464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Сельское</a:t>
            </a:r>
            <a:r>
              <a:rPr lang="ru-RU" sz="2000" b="1" dirty="0" smtClean="0"/>
              <a:t> хозяйство		            Рыбная промышленность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Основные направления развития района</a:t>
            </a:r>
            <a:endParaRPr lang="ru-RU" sz="2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42910" y="1500174"/>
            <a:ext cx="3357586" cy="107157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Мясное животноводство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42910" y="2786058"/>
            <a:ext cx="3357586" cy="107157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Молочное животноводство</a:t>
            </a:r>
            <a:endParaRPr lang="ru-RU" sz="16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42910" y="4357694"/>
            <a:ext cx="3357586" cy="107157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Птицеводство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14876" y="1500174"/>
            <a:ext cx="3786214" cy="107157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Рыбодобыча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714876" y="2714620"/>
            <a:ext cx="3786214" cy="121444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Рыбопереработка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714876" y="4214818"/>
            <a:ext cx="3857652" cy="128588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Производство полуфабрикатов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7145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Объем вылова рыбы, тонн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Основные достижения по показателям социально-экономического развития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1857364"/>
          <a:ext cx="8143930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6"/>
                <a:gridCol w="1628786"/>
                <a:gridCol w="1628786"/>
                <a:gridCol w="1628786"/>
                <a:gridCol w="1628786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524000" y="3000372"/>
          <a:ext cx="609600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2018 год - К(Ф)Х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Залесов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А.В. </a:t>
            </a:r>
          </a:p>
          <a:p>
            <a:pPr algn="ctr"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Знаковые инвестиционные проекты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3" descr="IMG-20181010-WA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50017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736"/>
            <a:ext cx="30003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6572264" y="4786322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Мясная и молочная  продукция для населения и учреждений образования и здравоохранения</a:t>
            </a:r>
            <a:endParaRPr lang="ru-RU" sz="1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3702" y="1500174"/>
            <a:ext cx="22145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Направление расходования гранта:</a:t>
            </a:r>
          </a:p>
          <a:p>
            <a:pPr algn="just"/>
            <a:r>
              <a:rPr lang="ru-RU" sz="1600" b="1" dirty="0" smtClean="0"/>
              <a:t>   -строительство животноводческого двора,</a:t>
            </a:r>
          </a:p>
          <a:p>
            <a:pPr algn="just"/>
            <a:r>
              <a:rPr lang="ru-RU" sz="1600" b="1" dirty="0" smtClean="0"/>
              <a:t>   -приобретение сельскохозяйственных животных</a:t>
            </a:r>
            <a:endParaRPr lang="ru-RU" sz="16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715272" y="4286256"/>
            <a:ext cx="7143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C:\Users\User\Documents\сельское хозяйство\IMG-20180723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179074"/>
            <a:ext cx="3143272" cy="22502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2019 год – К(Ф)Х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Долиев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Х.И.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Знаковые инвестиционные проекты</a:t>
            </a:r>
            <a:endParaRPr lang="ru-RU" sz="2800" dirty="0"/>
          </a:p>
        </p:txBody>
      </p:sp>
      <p:pic>
        <p:nvPicPr>
          <p:cNvPr id="22530" name="Picture 2" descr="\\192.168.31.5\Public\Лутфулина\ФОТО Долиев Х.И\IMG-20190717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786082" cy="52864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929322" y="1428736"/>
            <a:ext cx="2714644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Направление расходования гранта:</a:t>
            </a:r>
          </a:p>
          <a:p>
            <a:pPr algn="ctr"/>
            <a:r>
              <a:rPr lang="ru-RU" sz="1600" b="1" dirty="0" smtClean="0"/>
              <a:t>   -приобретение автомобиля;</a:t>
            </a:r>
          </a:p>
          <a:p>
            <a:pPr algn="ctr"/>
            <a:r>
              <a:rPr lang="ru-RU" sz="1600" b="1" dirty="0" smtClean="0"/>
              <a:t>   -строительство птицефермы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60" y="4572008"/>
            <a:ext cx="264320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Реализация мяса птицы для населения и учреждений образования и здравоохранения</a:t>
            </a:r>
            <a:endParaRPr lang="ru-RU" sz="1400" b="1" dirty="0"/>
          </a:p>
        </p:txBody>
      </p:sp>
      <p:sp>
        <p:nvSpPr>
          <p:cNvPr id="8" name="Стрелка вниз 7"/>
          <p:cNvSpPr/>
          <p:nvPr/>
        </p:nvSpPr>
        <p:spPr>
          <a:xfrm flipH="1">
            <a:off x="6786578" y="3786190"/>
            <a:ext cx="10001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1" name="Picture 3" descr="C:\Users\User\AppData\Local\Microsoft\Windows\Temporary Internet Files\Content.IE5\J8ZQZ1ZO\IMG-20200204-WA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143380"/>
            <a:ext cx="1785950" cy="24288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532" name="Picture 4" descr="\\192.168.31.5\Public\Лутфулина\ФОТО Долиев Х.И\IMG-20190717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85860"/>
            <a:ext cx="1785950" cy="25717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2017 год – ООО «Ковчег»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Знаковые инвестиционные проекты</a:t>
            </a:r>
            <a:endParaRPr lang="ru-RU" sz="2800" dirty="0"/>
          </a:p>
        </p:txBody>
      </p:sp>
      <p:pic>
        <p:nvPicPr>
          <p:cNvPr id="23554" name="Picture 2" descr="C:\Users\User\Documents\бел\Губернатор 2019\Визит Губернатора-2019\Справка по программе пребывания Губернатора ТО в Александровском районе\Рыбные консервы\Фото рыбокомбинат\IMG-20190826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238491" cy="24288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5" name="Picture 3" descr="C:\Users\User\AppData\Local\Microsoft\Windows\Temporary Internet Files\Content.IE5\7TXZP8TN\IMG-20191117-WA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3214710" cy="23574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500826" y="1214422"/>
            <a:ext cx="2214578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Направление расходования субсидии:</a:t>
            </a:r>
          </a:p>
          <a:p>
            <a:pPr algn="ctr"/>
            <a:r>
              <a:rPr lang="ru-RU" sz="1600" b="1" dirty="0" smtClean="0"/>
              <a:t>-приобретение линии переработки рыбы</a:t>
            </a:r>
            <a:endParaRPr lang="ru-RU" sz="16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215206" y="3143248"/>
            <a:ext cx="714380" cy="642942"/>
          </a:xfrm>
          <a:prstGeom prst="downArrow">
            <a:avLst>
              <a:gd name="adj1" fmla="val 50000"/>
              <a:gd name="adj2" fmla="val 48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4000504"/>
            <a:ext cx="221457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/>
              <a:t>-производство рыбных консервов до 6 тыс. банок в сутки,</a:t>
            </a:r>
          </a:p>
          <a:p>
            <a:pPr algn="just"/>
            <a:r>
              <a:rPr lang="ru-RU" b="1" dirty="0" smtClean="0"/>
              <a:t>-</a:t>
            </a:r>
            <a:r>
              <a:rPr lang="ru-RU" sz="1600" b="1" dirty="0" smtClean="0"/>
              <a:t>производство полуфабрикатов,</a:t>
            </a:r>
          </a:p>
          <a:p>
            <a:pPr algn="just"/>
            <a:r>
              <a:rPr lang="ru-RU" sz="1600" b="1" dirty="0" smtClean="0"/>
              <a:t>-более 30 рабочих мест</a:t>
            </a:r>
          </a:p>
        </p:txBody>
      </p:sp>
      <p:pic>
        <p:nvPicPr>
          <p:cNvPr id="23556" name="Picture 4" descr="C:\Users\User\AppData\Local\Microsoft\Windows\Temporary Internet Files\Content.IE5\J5ZOIKHL\IMG-20191117-WA0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2625329" cy="36433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0" dirty="0" smtClean="0">
                <a:solidFill>
                  <a:schemeClr val="tx1"/>
                </a:solidFill>
              </a:rPr>
              <a:t/>
            </a:r>
            <a:br>
              <a:rPr lang="ru-RU" sz="3100" b="0" dirty="0" smtClean="0">
                <a:solidFill>
                  <a:schemeClr val="tx1"/>
                </a:solidFill>
              </a:rPr>
            </a:br>
            <a:r>
              <a:rPr lang="ru-RU" sz="3100" b="0" dirty="0" smtClean="0">
                <a:solidFill>
                  <a:schemeClr val="tx1"/>
                </a:solidFill>
              </a:rPr>
              <a:t>Проблемные зоны и дефициты развития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857232"/>
            <a:ext cx="7286676" cy="9286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отсутствие устойчивого автомобильного сообщения и слабым развитием транспортной инфраструктуры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2000240"/>
            <a:ext cx="7215238" cy="857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высокая стоимость электроэнергии, вырабатываемой дизельными электростанциями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3071810"/>
            <a:ext cx="7143800" cy="642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износ инженерной инфраструктуры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4143380"/>
            <a:ext cx="7215238" cy="8572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износ рыболовецкого флота и орудий лова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5286388"/>
            <a:ext cx="7215238" cy="7143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Отсутствие убойного пункта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1310</TotalTime>
  <Words>233</Words>
  <Application>Microsoft Office PowerPoint</Application>
  <PresentationFormat>Экран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                                                                                                                                           </vt:lpstr>
      <vt:lpstr>Основные тенденции развития  муниципального образования «Александровский район» </vt:lpstr>
      <vt:lpstr>РЕСУРСЫ</vt:lpstr>
      <vt:lpstr>Основные направления развития района</vt:lpstr>
      <vt:lpstr>  Основные достижения по показателям социально-экономического развития </vt:lpstr>
      <vt:lpstr>Знаковые инвестиционные проекты</vt:lpstr>
      <vt:lpstr>Знаковые инвестиционные проекты</vt:lpstr>
      <vt:lpstr>Знаковые инвестиционные проекты</vt:lpstr>
      <vt:lpstr> Проблемные зоны и дефициты развития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приоритетных проектов в Александровском районе в рамках Стратегии социально-экономического развития Александровского района до 2030 года</dc:title>
  <dc:creator>User</dc:creator>
  <cp:lastModifiedBy>PC61</cp:lastModifiedBy>
  <cp:revision>144</cp:revision>
  <cp:lastPrinted>2017-04-17T09:43:15Z</cp:lastPrinted>
  <dcterms:created xsi:type="dcterms:W3CDTF">2017-04-04T05:04:39Z</dcterms:created>
  <dcterms:modified xsi:type="dcterms:W3CDTF">2020-02-04T08:24:23Z</dcterms:modified>
</cp:coreProperties>
</file>