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62" r:id="rId1"/>
    <p:sldMasterId id="2147485601" r:id="rId2"/>
    <p:sldMasterId id="2147485898" r:id="rId3"/>
  </p:sldMasterIdLst>
  <p:notesMasterIdLst>
    <p:notesMasterId r:id="rId44"/>
  </p:notesMasterIdLst>
  <p:handoutMasterIdLst>
    <p:handoutMasterId r:id="rId45"/>
  </p:handoutMasterIdLst>
  <p:sldIdLst>
    <p:sldId id="280" r:id="rId4"/>
    <p:sldId id="309" r:id="rId5"/>
    <p:sldId id="397" r:id="rId6"/>
    <p:sldId id="257" r:id="rId7"/>
    <p:sldId id="312" r:id="rId8"/>
    <p:sldId id="317" r:id="rId9"/>
    <p:sldId id="340" r:id="rId10"/>
    <p:sldId id="286" r:id="rId11"/>
    <p:sldId id="287" r:id="rId12"/>
    <p:sldId id="320" r:id="rId13"/>
    <p:sldId id="321" r:id="rId14"/>
    <p:sldId id="398" r:id="rId15"/>
    <p:sldId id="322" r:id="rId16"/>
    <p:sldId id="323" r:id="rId17"/>
    <p:sldId id="350" r:id="rId18"/>
    <p:sldId id="368" r:id="rId19"/>
    <p:sldId id="369" r:id="rId20"/>
    <p:sldId id="402" r:id="rId21"/>
    <p:sldId id="370" r:id="rId22"/>
    <p:sldId id="371" r:id="rId23"/>
    <p:sldId id="372" r:id="rId24"/>
    <p:sldId id="373" r:id="rId25"/>
    <p:sldId id="374" r:id="rId26"/>
    <p:sldId id="376" r:id="rId27"/>
    <p:sldId id="378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400" r:id="rId41"/>
    <p:sldId id="401" r:id="rId42"/>
    <p:sldId id="393" r:id="rId43"/>
  </p:sldIdLst>
  <p:sldSz cx="6858000" cy="9144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FE"/>
    <a:srgbClr val="FF9900"/>
    <a:srgbClr val="FFFF99"/>
    <a:srgbClr val="ECF2A4"/>
    <a:srgbClr val="CCCC00"/>
    <a:srgbClr val="FFFF66"/>
    <a:srgbClr val="CCCCFF"/>
    <a:srgbClr val="FFCCCC"/>
    <a:srgbClr val="99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0463" autoAdjust="0"/>
  </p:normalViewPr>
  <p:slideViewPr>
    <p:cSldViewPr>
      <p:cViewPr>
        <p:scale>
          <a:sx n="67" d="100"/>
          <a:sy n="67" d="100"/>
        </p:scale>
        <p:origin x="-1812" y="-3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8"/>
      </p:cViewPr>
      <p:guideLst>
        <p:guide orient="horz" pos="3128"/>
        <p:guide orient="horz" pos="3133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22305446255121E-2"/>
          <c:y val="3.8360817052073622E-2"/>
          <c:w val="0.86612877237524355"/>
          <c:h val="0.678631689732887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6.1576414436274318E-3"/>
          <c:y val="0.71577662005808951"/>
          <c:w val="0.57745599156984384"/>
          <c:h val="0.28422337994191132"/>
        </c:manualLayout>
      </c:layout>
      <c:overlay val="0"/>
      <c:txPr>
        <a:bodyPr/>
        <a:lstStyle/>
        <a:p>
          <a:pPr>
            <a:defRPr sz="1100" kern="100" spc="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2901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23BDCF-24BA-413E-894D-7C08A6CB1C37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2901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B48202-EAE0-40F9-9DB4-3FD36B812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01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F3D4634-B3EB-4C9E-BB57-1A1B519796DF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801" y="4722417"/>
            <a:ext cx="5409562" cy="447436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01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6FDEB7-5E43-4AF6-9F71-07D2305EF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9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2788" y="746125"/>
            <a:ext cx="27955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EC15F35B-044C-44FB-A5F2-37FC5A5733E9}" type="slidenum">
              <a:rPr lang="ru-RU" altLang="ru-RU" smtClean="0"/>
              <a:pPr defTabSz="912813"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506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2788" y="746125"/>
            <a:ext cx="27955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EC15F35B-044C-44FB-A5F2-37FC5A5733E9}" type="slidenum">
              <a:rPr lang="ru-RU" altLang="ru-RU" smtClean="0"/>
              <a:pPr defTabSz="912813"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00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171450" y="304800"/>
            <a:ext cx="6523038" cy="8047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58750" y="7138989"/>
            <a:ext cx="6542088" cy="17748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2000" y="4498989"/>
              <a:ext cx="4293900" cy="101723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9576"/>
              <a:ext cx="8281543" cy="1206807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8442" y="4316191"/>
              <a:ext cx="4937985" cy="92584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A64D-F686-487D-9F58-2A01BCD470F4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04E0-06CB-434E-957E-ACE0111DE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A863-A731-4453-8E8C-DF246358F6DF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16EB-62B6-4F31-A339-05C5287D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171450" y="304800"/>
            <a:ext cx="6523038" cy="19034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64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2000" y="4502189"/>
              <a:ext cx="4293900" cy="1014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9554"/>
              <a:ext cx="8281543" cy="120910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774"/>
              <a:ext cx="8164725" cy="110257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8442" y="4316172"/>
              <a:ext cx="4937985" cy="92839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9"/>
            <a:ext cx="1543050" cy="5983111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DB07-4C44-4E2A-A09F-0F14B905E6AD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0C7F-1973-4B42-93CD-AA56A875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96AE-86C0-4E3C-A07B-B3DD86DA1239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E0D5-0C6A-4F82-AC70-C220CD04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235200"/>
            <a:ext cx="58293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A50C-1E21-48C1-8260-8A73886DDC87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FE8E-D42A-416C-9F41-37714C07C8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E3CC9-EC70-4A5E-9B9F-96AD7E8DD3D8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B001-8992-4C98-9E7C-50643737B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9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9C25-85D3-41B5-9F7F-35CF5F263BC6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4F73-0342-44A6-9090-78621C949A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3009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3009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C0D2-8251-4BDE-8EB5-EFD589FC631C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F807-D3E6-4F9F-A53C-267B68DA4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5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5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00C7-1166-49F0-8633-C8861BF7E1A8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EBA3-ED36-4F61-B81E-47ED392EF0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351C-5040-4697-8098-06DF4CA84F6F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7EF-1F6A-4904-9F83-655688E76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5A81-E68A-4955-9B01-37612EB179C1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D029-FB1F-4D08-8CFE-D3B51FDCC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4D89-6016-45AF-B80A-FB6219F1179B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E746-0EE4-4F99-AB12-7CCD1106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9" y="363539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9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56E0-CA9B-444D-813E-080D26275476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DDF20-A27B-4CFC-B0BF-70A4F6E16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112A-4958-401B-BD85-A92A33B93C87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069F8-396F-4E37-A41A-FD6EA6072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5108-2187-4AE5-A141-77B735D32B9F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77FB-285B-459B-81E6-5A4E936A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508000"/>
            <a:ext cx="1543050" cy="762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476750" cy="762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F0C-DFEE-48B8-93A4-CCA3AD2A0653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3B6E-1305-4FB0-96C4-8285047D9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12801"/>
            <a:ext cx="5829300" cy="568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604000"/>
            <a:ext cx="4800600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5DD5-CFE1-4354-850C-40CF1BBC9FF7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283CAB-ACCC-4F5A-83C1-1806DA1972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3F74A-8B45-4E9B-A836-017C16BBC5C1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5E67-DFE3-4A7F-B7BE-BD3E49C3C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828801"/>
            <a:ext cx="5829300" cy="334010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425018"/>
            <a:ext cx="5829300" cy="150918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85F42-3B56-411C-A672-90010115092B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55F20-CFA9-4109-8BE7-CD396FF2C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3371850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1869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2546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D52EB-1404-4D51-BD21-A3425A815101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651A8-0CB6-4A97-8B66-6CE82F08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133600"/>
            <a:ext cx="3031236" cy="6035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303014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2133600"/>
            <a:ext cx="303133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AD55F-4972-4E1C-9343-456C7D6B2169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11F56-E6A9-4A72-A580-39B5623AB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2950464"/>
            <a:ext cx="3031236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2950465"/>
            <a:ext cx="3031236" cy="52175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ADC01-3036-40FF-86F6-D969C5087601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15071-6A5E-4B59-BFD3-F2DC1C7F3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171450" y="304800"/>
            <a:ext cx="6523038" cy="63166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4535489" y="5605463"/>
            <a:ext cx="2157412" cy="952500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1963738" y="5434013"/>
            <a:ext cx="4159250" cy="11334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120901" y="5449888"/>
            <a:ext cx="4100513" cy="1033463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4208464" y="5430838"/>
            <a:ext cx="2479675" cy="869951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158750" y="5411788"/>
            <a:ext cx="6542088" cy="1771651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9" y="1916599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5113-0997-4071-9C00-B30E2C34F2C8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E1D8-D946-4E10-930B-F8034CF60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96B4E-337D-46FF-82FE-2E780419A0C9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71EB9-AB31-4C33-9D58-A982EA2E9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55600"/>
            <a:ext cx="2256235" cy="27940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64067"/>
            <a:ext cx="374689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251201"/>
            <a:ext cx="2256235" cy="4917017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C113B-416F-453C-B81F-458E195746C1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21BA-B72B-4F6F-A503-5C4F1D60E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04800"/>
            <a:ext cx="4283868" cy="11938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524000"/>
            <a:ext cx="4541043" cy="605472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747000"/>
            <a:ext cx="4283868" cy="711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BD3D3-7AFE-4668-B17F-65CCD4C9D100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E3B70-548F-42AD-B8A3-273E8FBD4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6A75C-8F5E-4BC1-A502-9061B4142987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FB8B-42EB-4A1A-AEEB-EA41D02673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90B20-C0B6-494B-8D71-D4F9C294B108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D7E0D-1D7C-426B-A43C-119A6173C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2CD2-184D-4DF8-8C39-1C33714A5EC5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97F9-E563-417A-8F95-ED13E8E1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6" y="4572009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9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A48B-ED33-4004-9CE1-F63A1B7D1E3E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80C3-EA42-46CA-889A-E301ED85B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1908-88CE-4C4C-8A84-DFE7E5A2CDB8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A604-E35C-48CD-81AE-EA9ACB054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171450" y="304800"/>
            <a:ext cx="6523038" cy="19034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8750" y="952501"/>
            <a:ext cx="6542088" cy="1773239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535" y="4499174"/>
              <a:ext cx="4296246" cy="101645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7658" y="4319600"/>
              <a:ext cx="8279522" cy="120788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5314" y="4334846"/>
              <a:ext cx="8165713" cy="1101159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139" y="4316212"/>
              <a:ext cx="4941159" cy="92666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4E8F-2496-4389-97F2-4B0D63F1EED7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16D3-096F-497F-B893-92758C9D9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3038" cy="19034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64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2000" y="4502189"/>
              <a:ext cx="4293900" cy="1014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9554"/>
              <a:ext cx="8281543" cy="120910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774"/>
              <a:ext cx="8164725" cy="110257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8442" y="4316172"/>
              <a:ext cx="4937985" cy="92839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9"/>
            <a:ext cx="2514600" cy="2540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DB22-5205-4654-AC7C-0401E4FD421A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0BD7-5487-44CF-A36A-EF72A943D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3038" cy="8047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58750" y="7138989"/>
            <a:ext cx="6542088" cy="17748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2000" y="4498989"/>
              <a:ext cx="4293900" cy="101723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9576"/>
              <a:ext cx="8281543" cy="1206807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8442" y="4316191"/>
              <a:ext cx="4937985" cy="92584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53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BEA8-39AF-4EC0-BA6D-4E2A868FC0C7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BF9F-CECE-4E6D-9A2A-48E95922F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>
                <a:lumMod val="89000"/>
                <a:lumOff val="11000"/>
              </a:srgbClr>
            </a:gs>
            <a:gs pos="7917">
              <a:schemeClr val="accent6">
                <a:lumMod val="40000"/>
                <a:lumOff val="60000"/>
              </a:schemeClr>
            </a:gs>
            <a:gs pos="19167">
              <a:srgbClr val="FFFF66"/>
            </a:gs>
            <a:gs pos="95000">
              <a:srgbClr val="5DD73E">
                <a:lumMod val="78000"/>
                <a:lumOff val="22000"/>
              </a:srgbClr>
            </a:gs>
            <a:gs pos="34000">
              <a:srgbClr val="FFFF66"/>
            </a:gs>
            <a:gs pos="5000">
              <a:srgbClr val="CCCC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3038" cy="329088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7107" name="Group 15"/>
          <p:cNvGrpSpPr>
            <a:grpSpLocks noChangeAspect="1"/>
          </p:cNvGrpSpPr>
          <p:nvPr/>
        </p:nvGrpSpPr>
        <p:grpSpPr bwMode="auto">
          <a:xfrm>
            <a:off x="158750" y="2239964"/>
            <a:ext cx="6542088" cy="1773237"/>
            <a:chOff x="-3905251" y="4294188"/>
            <a:chExt cx="13027839" cy="1892300"/>
          </a:xfrm>
        </p:grpSpPr>
        <p:sp>
          <p:nvSpPr>
            <p:cNvPr id="5129" name="Freeform 14"/>
            <p:cNvSpPr>
              <a:spLocks/>
            </p:cNvSpPr>
            <p:nvPr/>
          </p:nvSpPr>
          <p:spPr bwMode="hidden">
            <a:xfrm>
              <a:off x="4810535" y="4499173"/>
              <a:ext cx="4296246" cy="101645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130" name="Freeform 18"/>
            <p:cNvSpPr>
              <a:spLocks/>
            </p:cNvSpPr>
            <p:nvPr/>
          </p:nvSpPr>
          <p:spPr bwMode="hidden">
            <a:xfrm>
              <a:off x="-307658" y="4319599"/>
              <a:ext cx="8279522" cy="1207888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hidden">
            <a:xfrm>
              <a:off x="5314" y="4334846"/>
              <a:ext cx="8165713" cy="11011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132" name="Freeform 26"/>
            <p:cNvSpPr>
              <a:spLocks/>
            </p:cNvSpPr>
            <p:nvPr/>
          </p:nvSpPr>
          <p:spPr bwMode="hidden">
            <a:xfrm>
              <a:off x="4156139" y="4316211"/>
              <a:ext cx="4941159" cy="92666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5133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47108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450849"/>
            <a:ext cx="6172200" cy="16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3501" y="8332788"/>
            <a:ext cx="284003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0D004-6A82-4A98-ADF3-660D1E06FE64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464" y="8332788"/>
            <a:ext cx="2840037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2439" y="8332788"/>
            <a:ext cx="873125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92149-D5CE-4B1D-89AA-4CB80B12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3567114"/>
            <a:ext cx="5556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660" r:id="rId2"/>
    <p:sldLayoutId id="2147485719" r:id="rId3"/>
    <p:sldLayoutId id="2147485659" r:id="rId4"/>
    <p:sldLayoutId id="2147485658" r:id="rId5"/>
    <p:sldLayoutId id="2147485657" r:id="rId6"/>
    <p:sldLayoutId id="2147485720" r:id="rId7"/>
    <p:sldLayoutId id="2147485721" r:id="rId8"/>
    <p:sldLayoutId id="2147485722" r:id="rId9"/>
    <p:sldLayoutId id="2147485656" r:id="rId10"/>
    <p:sldLayoutId id="2147485723" r:id="rId11"/>
    <p:sldLayoutId id="21474856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>
                <a:lumMod val="89000"/>
                <a:lumOff val="11000"/>
              </a:srgbClr>
            </a:gs>
            <a:gs pos="7917">
              <a:schemeClr val="accent6">
                <a:lumMod val="40000"/>
                <a:lumOff val="60000"/>
              </a:schemeClr>
            </a:gs>
            <a:gs pos="19167">
              <a:srgbClr val="FFFF66"/>
            </a:gs>
            <a:gs pos="95000">
              <a:srgbClr val="5DD73E">
                <a:lumMod val="78000"/>
                <a:lumOff val="22000"/>
              </a:srgbClr>
            </a:gs>
            <a:gs pos="34000">
              <a:srgbClr val="FFFF66"/>
            </a:gs>
            <a:gs pos="5000">
              <a:srgbClr val="CCCC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08000"/>
            <a:ext cx="6172200" cy="18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641600"/>
            <a:ext cx="6172200" cy="548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9"/>
            <a:ext cx="16002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285372-742C-4486-BBE2-CCF86275D910}" type="datetime1">
              <a:rPr lang="ru-RU" altLang="ru-RU" smtClean="0"/>
              <a:pPr>
                <a:defRPr/>
              </a:pPr>
              <a:t>23.05.2022</a:t>
            </a:fld>
            <a:endParaRPr lang="ru-RU" alt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9"/>
            <a:ext cx="21717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9"/>
            <a:ext cx="16002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7CB8E-81B3-4ABB-A287-6B80D317B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99" r:id="rId1"/>
    <p:sldLayoutId id="2147485698" r:id="rId2"/>
    <p:sldLayoutId id="2147485697" r:id="rId3"/>
    <p:sldLayoutId id="2147485696" r:id="rId4"/>
    <p:sldLayoutId id="2147485695" r:id="rId5"/>
    <p:sldLayoutId id="2147485694" r:id="rId6"/>
    <p:sldLayoutId id="2147485693" r:id="rId7"/>
    <p:sldLayoutId id="2147485692" r:id="rId8"/>
    <p:sldLayoutId id="2147485691" r:id="rId9"/>
    <p:sldLayoutId id="2147485690" r:id="rId10"/>
    <p:sldLayoutId id="2147485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>
                <a:lumMod val="89000"/>
                <a:lumOff val="11000"/>
              </a:srgbClr>
            </a:gs>
            <a:gs pos="7917">
              <a:schemeClr val="accent6">
                <a:lumMod val="40000"/>
                <a:lumOff val="60000"/>
              </a:schemeClr>
            </a:gs>
            <a:gs pos="19167">
              <a:srgbClr val="FFFF66"/>
            </a:gs>
            <a:gs pos="95000">
              <a:srgbClr val="5DD73E">
                <a:lumMod val="78000"/>
                <a:lumOff val="22000"/>
              </a:srgbClr>
            </a:gs>
            <a:gs pos="34000">
              <a:srgbClr val="FFFF66"/>
            </a:gs>
            <a:gs pos="5000">
              <a:srgbClr val="CCCC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8475134"/>
            <a:ext cx="1564481" cy="48683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AA0D004-6A82-4A98-ADF3-660D1E06FE64}" type="datetime1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8475134"/>
            <a:ext cx="2135981" cy="48683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8475134"/>
            <a:ext cx="421481" cy="48683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E992149-D5CE-4B1D-89AA-4CB80B125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6343320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  <p:sldLayoutId id="2147485901" r:id="rId3"/>
    <p:sldLayoutId id="2147485902" r:id="rId4"/>
    <p:sldLayoutId id="2147485903" r:id="rId5"/>
    <p:sldLayoutId id="2147485904" r:id="rId6"/>
    <p:sldLayoutId id="2147485905" r:id="rId7"/>
    <p:sldLayoutId id="2147485906" r:id="rId8"/>
    <p:sldLayoutId id="2147485907" r:id="rId9"/>
    <p:sldLayoutId id="2147485908" r:id="rId10"/>
    <p:sldLayoutId id="214748590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snaz.tomsk.ru/image/resize/800x600/upload/images/gallery/selo/selo_2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hyperlink" Target="http://www.alssev.tomsk.ru/image/resize/800x600/upload/images/gallery/polet/s_visoty_8.jpg" TargetMode="External"/><Relationship Id="rId10" Type="http://schemas.openxmlformats.org/officeDocument/2006/relationships/hyperlink" Target="http://www.novonik.tomsk.ru/partition-140.html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08768" y="2771800"/>
            <a:ext cx="63134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ОБРАЗОВАНИЕ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«АЛЕКСАНДРОВСКИЙ РАЙОН»</a:t>
            </a: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2021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944" y="539749"/>
            <a:ext cx="1224782" cy="204035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074" name="Picture 2" descr="C:\Users\User\Desktop\IMG_20220520_16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9" y="4139952"/>
            <a:ext cx="6447139" cy="36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Прямоугольник 1"/>
          <p:cNvSpPr>
            <a:spLocks noChangeArrowheads="1"/>
          </p:cNvSpPr>
          <p:nvPr/>
        </p:nvSpPr>
        <p:spPr bwMode="auto">
          <a:xfrm>
            <a:off x="630238" y="1116014"/>
            <a:ext cx="6048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FC000"/>
                </a:solidFill>
              </a:rPr>
              <a:t>Ведущие отрасли экономики – сферы эффективного</a:t>
            </a:r>
          </a:p>
          <a:p>
            <a:pPr algn="ctr"/>
            <a:r>
              <a:rPr lang="ru-RU" altLang="ru-RU" sz="1600" b="1" dirty="0">
                <a:solidFill>
                  <a:srgbClr val="FFC000"/>
                </a:solidFill>
              </a:rPr>
              <a:t>приложения капитала</a:t>
            </a:r>
            <a:endParaRPr lang="ru-RU" altLang="ru-RU" sz="1600" dirty="0">
              <a:solidFill>
                <a:srgbClr val="FFC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504" y="4355978"/>
            <a:ext cx="6014850" cy="12241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400" b="1" kern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4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Деревообрабатывающее производство</a:t>
            </a:r>
            <a:endParaRPr lang="ru-RU" altLang="ru-RU" sz="1400" b="1" kern="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400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Лесозаготовка </a:t>
            </a:r>
            <a:r>
              <a:rPr lang="ru-RU" altLang="ru-RU" sz="14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</a:t>
            </a:r>
            <a:r>
              <a:rPr lang="ru-RU" altLang="ru-RU" sz="1400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ведется 7 субъектами малого и среднего предпринимательства предприятиями Александровского района, г. Сургута, г. Нижневартовска, г. </a:t>
            </a:r>
            <a:r>
              <a:rPr lang="ru-RU" altLang="ru-RU" sz="14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altLang="ru-RU" sz="1400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трежевого.</a:t>
            </a: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2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152" y="1701800"/>
            <a:ext cx="6172200" cy="997992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4572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Добыча и переработка нефти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обычей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нефти на территории района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занимаются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нефтедобывающих предприятий,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году ими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добыто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1292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тонн сырой нефти,  что выше уровня 2020 года на 6%.</a:t>
            </a: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19208" y="8640671"/>
            <a:ext cx="873125" cy="487363"/>
          </a:xfrm>
        </p:spPr>
        <p:txBody>
          <a:bodyPr/>
          <a:lstStyle/>
          <a:p>
            <a:pPr>
              <a:defRPr/>
            </a:pPr>
            <a:fld id="{D174E746-0EE4-4F99-AB12-7CCD11063853}" type="slidenum">
              <a:rPr lang="ru-RU" sz="1400" smtClean="0"/>
              <a:pPr>
                <a:defRPr/>
              </a:pPr>
              <a:t>10</a:t>
            </a:fld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351" y="2843810"/>
            <a:ext cx="6032126" cy="1368151"/>
          </a:xfrm>
          <a:prstGeom prst="round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Рыболовство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Выловом рыбы в районе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занимаются 3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частных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предприятия и 33 индивидуальных предпринимателя, община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коренных малочисленных народов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Севера.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  вылова  рыбы  в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 1719 тонн, что на 10% выше уровня 2020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239" y="5724128"/>
            <a:ext cx="6097565" cy="2952328"/>
          </a:xfrm>
          <a:prstGeom prst="round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indent="4572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Потребительский </a:t>
            </a:r>
            <a:r>
              <a:rPr lang="ru-RU" sz="1400" b="1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района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зарегистрировано 87 объектов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розничной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торговли, в том числе 81 магазин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павильонов.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с. Александровского  работает 7 торговых точек пяти сетевых магазинов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райцентре функционирует один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уличный  рынок -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14 рабочих мест.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розничной торговли в 2021 году составил 191 млн.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 или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114 % к уровню 2020 года.  </a:t>
            </a:r>
          </a:p>
          <a:p>
            <a:pPr indent="442913"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 общественного питания свои услуги населению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 и 1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столовая. Кафе и столовая рассчитаны на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зала обслуживания посетителей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337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 м.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 в 2021 году  составил 34,5 млн. рублей или 123,1% к уровню 2020 года.</a:t>
            </a:r>
            <a:endParaRPr lang="ru-RU" sz="1400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12" name="Объект 14"/>
          <p:cNvSpPr>
            <a:spLocks noGrp="1"/>
          </p:cNvSpPr>
          <p:nvPr>
            <p:ph idx="1"/>
          </p:nvPr>
        </p:nvSpPr>
        <p:spPr>
          <a:xfrm>
            <a:off x="647155" y="1331640"/>
            <a:ext cx="6112420" cy="3672408"/>
          </a:xfrm>
          <a:prstGeom prst="round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algn="ctr">
            <a:solidFill>
              <a:srgbClr val="0F6FC6">
                <a:shade val="50000"/>
              </a:srgbClr>
            </a:solidFill>
            <a:miter lim="800000"/>
            <a:headEnd/>
            <a:tailEnd/>
          </a:ln>
        </p:spPr>
        <p:txBody>
          <a:bodyPr rtlCol="0" anchor="ctr">
            <a:noAutofit/>
          </a:bodyPr>
          <a:lstStyle/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300" b="1" kern="0" dirty="0" smtClean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Минеральные ресурсы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Александровский район относительно хорошо обеспечен минеральными ресурсами. Общераспространенные полезные ископаемые представлены преимущественно строительными материалами:  песок строительный, грунт строительный, имеются </a:t>
            </a:r>
            <a:r>
              <a:rPr lang="ru-RU" sz="1400" kern="0" dirty="0" err="1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кирпично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–керамзитовые глины, бурый уголь, залежи песка, пригодного для изготовления бутылочного стекла.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настоящее время имеются 1 месторождение кирпично-керамзитовых суглинков в районе с. Александровское и 4 месторождения строительного грунта в районе эксплуатации нефтяных месторождений.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районе выявлено 128 торфяных месторождений, большая часть которых отнесена к охраняемому и резервному фондам.  Эта категория включает торфяные месторождения, направление использования которых не определено или которые по каким-либо причинам в настоящее время не используются</a:t>
            </a:r>
            <a:r>
              <a:rPr lang="ru-RU" sz="1400" b="1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300" b="1" kern="0" dirty="0" smtClean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300" b="1" kern="0" dirty="0" smtClean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44928" y="8385388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600" smtClean="0"/>
              <a:pPr>
                <a:defRPr/>
              </a:pPr>
              <a:t>11</a:t>
            </a:fld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0689" y="5130007"/>
            <a:ext cx="6121400" cy="18002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65000"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пищевых продуктов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полуфабрикатов</a:t>
            </a: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>
              <a:buSzPct val="65000"/>
            </a:pP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пищевой отрасли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занято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человек. Объем производства составляет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320,3 т.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Производство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пищевых продуктов представлено производством хлеба и хлебобулочных изделий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кондитерских изделий,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полуфабрикатов, рыбных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продуктов,  молочных и мясных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продуктов. Производство пищевых продуктов предоставляется только субъектами малого и среднего предпринимательства.</a:t>
            </a:r>
            <a:endParaRPr lang="en-US" alt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new-fish.ru/images/photo/tradeboardytlfq9_img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40" y="7092280"/>
            <a:ext cx="2439348" cy="15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www.classifieds24.ru/images/5882/5881054/thumb_1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2" y="7092281"/>
            <a:ext cx="2482721" cy="16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1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98439" y="1259632"/>
            <a:ext cx="6075063" cy="741682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b="1" kern="1200" dirty="0">
                <a:solidFill>
                  <a:srgbClr val="526814"/>
                </a:solidFill>
                <a:effectLst/>
                <a:latin typeface="Arial"/>
                <a:ea typeface="Times New Roman"/>
              </a:rPr>
              <a:t>                                                </a:t>
            </a:r>
            <a:endParaRPr lang="ru-RU" sz="1200" b="1" kern="1200" dirty="0" smtClean="0">
              <a:solidFill>
                <a:schemeClr val="accent4">
                  <a:lumMod val="75000"/>
                </a:schemeClr>
              </a:solidFill>
              <a:effectLst/>
              <a:latin typeface="Arial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Жилищно-коммунальное хозяйство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коммунальном хозяйстве района осуществляют свою деятельность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предприятия.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территории  района находится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котельных (4 из них работают на угле,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на газе),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водонапорных башен,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водозаборных скважин, комплекс очистных сооружений мощностью 700 куб. м/сутки,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72,85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км. тепловых сетей,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80,88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водопроводных, 4,6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 канализационных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68,1 км газовых сетей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Основной объем энергохозяйства находится на обслуживании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МКП 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Тепловодоснабжение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Александровском сельском поселении. Это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котельных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(66,7%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общей численности котельных) и вырабатывают они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98%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общего объема вырабатываемой тепловой энергии,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71,176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 тепловых и паровых сетей, или около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97,7%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всех сетей.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Источниками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электроснабжения являются: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Томскэнергосбыт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Александровском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Северном и Октябрьском сельских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поселениях;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дизельные электростанции в Лукашкин-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Ярском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Назинском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Новоникольском сельских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поселениях.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территории района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72  трансформаторных подстанции.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Выработано за 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тепловой энергии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.), полезный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(потребители)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43,8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47,6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Подъем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318,1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320,9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полезный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(потребители)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240,9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тыс.м3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.- 235,5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тыс.м3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Отпуск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сеть электрической энергии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17102,8 тыс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19978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), полезный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отпуск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электрической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энергии (потребители) –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16844,9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2020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18614,7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В 2021 году расходы на жилищно-коммунальное хозяйство из бюджета района и области составили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81 млн. 775 тыс. рублей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На 01.01.2022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общая площадь жилищного фонда района составила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235,9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кв. м. Обеспеченность общей площадью жилья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на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одного человека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30,9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ctr" fontAlgn="base">
              <a:spcAft>
                <a:spcPts val="0"/>
              </a:spcAft>
            </a:pPr>
            <a:r>
              <a:rPr lang="ru-RU" sz="1000" kern="1200" dirty="0">
                <a:solidFill>
                  <a:srgbClr val="526814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000" kern="1200" dirty="0" smtClean="0">
                <a:solidFill>
                  <a:srgbClr val="526814"/>
                </a:solidFill>
                <a:effectLst/>
                <a:latin typeface="Arial"/>
                <a:ea typeface="Times New Roman"/>
              </a:rPr>
              <a:t>    </a:t>
            </a:r>
          </a:p>
          <a:p>
            <a:pPr algn="ctr" fontAlgn="base">
              <a:spcAft>
                <a:spcPts val="0"/>
              </a:spcAft>
            </a:pPr>
            <a:r>
              <a:rPr lang="ru-RU" sz="1000" dirty="0">
                <a:solidFill>
                  <a:srgbClr val="526814"/>
                </a:solidFill>
                <a:latin typeface="Arial"/>
                <a:ea typeface="Times New Roman"/>
              </a:rPr>
              <a:t> </a:t>
            </a:r>
            <a:r>
              <a:rPr lang="ru-RU" sz="1000" dirty="0" smtClean="0">
                <a:solidFill>
                  <a:srgbClr val="526814"/>
                </a:solidFill>
                <a:latin typeface="Arial"/>
                <a:ea typeface="Times New Roman"/>
              </a:rPr>
              <a:t>  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34061" y="8522096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12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09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>
                    <a:tint val="3000"/>
                    <a:alpha val="95000"/>
                  </a:srgb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>
                    <a:tint val="3000"/>
                    <a:alpha val="95000"/>
                  </a:srgb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РАЙОН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>
                    <a:tint val="3000"/>
                    <a:alpha val="95000"/>
                  </a:srgb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790" y="1882031"/>
            <a:ext cx="6210572" cy="6722417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 smtClean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 smtClean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 smtClean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350" b="1" kern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Дорожное хозяйство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          Протяженность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дорог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общего пользования местного и областного значения – 150,535 км.,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в т. ч. с твердым покрытием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– 84,126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км.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общей протяженности дорог муниципальные дороги –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115,535 км.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(по состоянию на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01.01.2022),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76,7%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протяженности дорог, дороги областного значения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– 35 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км.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        Протяженности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дорог общего пользования местного значения, соответствующих нормативным требованиям к транспортно-эксплуатационным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показателям,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в общей протяженности автодорог общего пользования местного значения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–7,08 км. Доля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населения, проживающего в населенных пунктах, не имеющих регулярного сообщения с </a:t>
            </a:r>
            <a:r>
              <a:rPr lang="ru-RU" sz="1350" dirty="0" err="1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. Александровское,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в общей численности населения района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составила 17 %.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        В рамках государственной программы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«Развитие транспортной инфраструктуры в Томской области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» были выполнены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работы по капитальному ремонту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автомобильной дороги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по ул.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Лебедева с. Александровское протяженностью 209 метров,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обустроен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пешеходный переход по ул. </a:t>
            </a:r>
            <a:r>
              <a:rPr lang="ru-RU" sz="1350" dirty="0" err="1">
                <a:effectLst/>
                <a:latin typeface="Times New Roman" pitchFamily="18" charset="0"/>
                <a:cs typeface="Times New Roman" pitchFamily="18" charset="0"/>
              </a:rPr>
              <a:t>Толпарова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 возле здания районной больницы, а также тротуар по ул. Лебедева. Также за счет средств социального партнерства ООО «Александровский НПЗ» выполнены работы по устройству автомобильной стоянки по ул. Советская.                                                 </a:t>
            </a:r>
            <a:endParaRPr lang="ru-RU" sz="135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       Выполнены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работы по диагностике и паспортизации дорог районного центра. Это позволило привести в соответствие с </a:t>
            </a:r>
            <a:r>
              <a:rPr lang="ru-RU" sz="1350" dirty="0" err="1">
                <a:effectLst/>
                <a:latin typeface="Times New Roman" pitchFamily="18" charset="0"/>
                <a:cs typeface="Times New Roman" pitchFamily="18" charset="0"/>
              </a:rPr>
              <a:t>законодательсттвом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 дорожный фонд – актуализирована протяженность дорог, количество дорожных знаков, пешеходных переходов, дренажных труб  и т.д.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Общий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объем финансирования в 2021 году составил более 10 млн. рублей, в том числе за счет средств областного бюджета 8 млн. 200 тыс. рублей.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         Содержанием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и обслуживанием автомобильных дорог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района занимаются частные предприятия и муниципальные унитарные предприятия жилищно-коммунального хозяйства района.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000" kern="0" dirty="0" smtClean="0">
                <a:solidFill>
                  <a:srgbClr val="073E8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666" y="1161951"/>
            <a:ext cx="6021193" cy="72008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Строительство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2021 год введено в действие 1283 кв. м жилья, введено в эксплуатацию  8 индивидуальных жилых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домов. 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65514" y="8388424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13</a:t>
            </a:fld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13603"/>
              </p:ext>
            </p:extLst>
          </p:nvPr>
        </p:nvGraphicFramePr>
        <p:xfrm>
          <a:off x="620688" y="1116013"/>
          <a:ext cx="6048377" cy="77287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183"/>
                <a:gridCol w="360040"/>
                <a:gridCol w="3816154"/>
              </a:tblGrid>
              <a:tr h="5835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Александровском районе созданы условия успешной работы предпринимателей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районе разработана и действует: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757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Александровского  района на 2017-2021 годы» (Постановление Администрации района от 01.11.2016 № 1134)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разработана в целях создания условий для создания благоприятных условий для развития малого и среднего предпринимательства на территории Александровского района на основе формирования эффективных механизмов его поддержки. В 2021 году на реализацию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данной программы было выделено 1706,9 тыс. рублей, в том числе за счет средств областного бюджета 635,6 тыс. руб., за счет средств районного бюджета – 1071,3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83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Сформирована базовая инфраструктура поддержки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предпринимательства: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563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2007 года действует Центр поддержки предпринимательства Александровского района - объект инфраструктуры  поддержки субъектов малого предпринимательства, осуществляющий поддержку предпринимателей на начальной стадии их деятельности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Центра поддержки предпринимательства направлена на: 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оказание консультационных услуг по вопросам предпринимательской деятельности, кадрового, бухгалтерского и налогового учета и других;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услуг по составлению налоговой и бухгалтерской отчетности, составление и оформление бизнес-планов.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году из областного бюджета предоставлена субсидия на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развитие и обеспечение деятельности ЦПП в сумме 280 тыс. рублей, из бюджета района выделено 70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33257" y="8388424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14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44449" y="4858874"/>
            <a:ext cx="8027987" cy="539093"/>
          </a:xfrm>
          <a:prstGeom prst="rect">
            <a:avLst/>
          </a:prstGeom>
          <a:solidFill>
            <a:srgbClr val="CDE5FE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28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МАЛОЕ И СРЕДНЕЕ ПРЕДПРИНИМАТЕЛЬСТВО</a:t>
            </a:r>
            <a:endParaRPr lang="ru-RU" altLang="ru-RU" sz="2800" b="1" cap="all" dirty="0" smtClean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183" y="1114425"/>
            <a:ext cx="612891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01.01.2022 года  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 субъекта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87,5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 к уровню 2020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 36 малых предприятия и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146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индивидуальных предпринимателей. Численность предпринимателей в 2021 году снизилась на 6,4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к уровню 2020 года.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114 человек зарегистрированы в качестве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59" y="3191068"/>
            <a:ext cx="6151561" cy="1231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(без внешних совместителей) малых и средних предприятий  с учетом ИП  и  наемных работников у ИП на 01.01.2022 г. составляет 166 человек, или 100,6 % к уровню 2020 года.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27712" y="8460432"/>
            <a:ext cx="873125" cy="487363"/>
          </a:xfrm>
        </p:spPr>
        <p:txBody>
          <a:bodyPr/>
          <a:lstStyle/>
          <a:p>
            <a:pPr>
              <a:defRPr/>
            </a:pPr>
            <a:fld id="{48107969-3C6D-4687-B29D-BB4A406761D9}" type="slidenum">
              <a:rPr lang="ru-RU" sz="1400" smtClean="0"/>
              <a:pPr>
                <a:defRPr/>
              </a:pPr>
              <a:t>15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183" y="4716016"/>
            <a:ext cx="612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Распределение деятельности индивидуальных предпринимателей по видам экономической деятельности в Александровском районе следующее: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торговля – 39% от общей численности субъектов МСП;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предоставление услуг –21%;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транспорт и связь – 9%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рыболовство -  13%;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обрабатывающие производства – 6%;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строительство – 7%;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сельское хозяйство, охота и лесное хозяйство – 2%;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гостиницы и кафе – 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РАЙОН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-5400000">
            <a:off x="-3744447" y="4860462"/>
            <a:ext cx="8027987" cy="539093"/>
          </a:xfrm>
          <a:prstGeom prst="rect">
            <a:avLst/>
          </a:prstGeom>
          <a:solidFill>
            <a:srgbClr val="CDE5FE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28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МАЛОЕ И СРЕДНЕЕ ПРЕДПРИНИМАТЕЛЬСТВО</a:t>
            </a:r>
            <a:endParaRPr lang="ru-RU" altLang="ru-RU" sz="2800" b="1" cap="all" dirty="0" smtClean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41182" y="8504783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16</a:t>
            </a:fld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5466" y="1114230"/>
            <a:ext cx="6118457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ПОДДЕРЖКА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МАЛОГО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СРЕДНЕГО ПРЕДПРИНИМАТЕЛЬСТВА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80353"/>
              </p:ext>
            </p:extLst>
          </p:nvPr>
        </p:nvGraphicFramePr>
        <p:xfrm>
          <a:off x="571725" y="1422007"/>
          <a:ext cx="6172198" cy="71628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2198"/>
              </a:tblGrid>
              <a:tr h="7110433">
                <a:tc>
                  <a:txBody>
                    <a:bodyPr/>
                    <a:lstStyle/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2021 году в рамках программы «Развитие  малого и среднего  предпринимательства на территории Александровского района на 2017-2021 годы» было выделено –  1706,9 тысяч рублей, в том числе за счет средств областного бюджета 635,6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рублей, за счет средств районного бюджета – 1071,3 тыс. рублей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</a:t>
                      </a: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азвитие и обеспечение деятельности Центра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развития предпринимательства,  </a:t>
                      </a: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индивидуальных предпринимателей в рамках «Стартующего бизнеса» и приобретение </a:t>
                      </a:r>
                      <a:r>
                        <a:rPr lang="ru-RU" sz="1450" b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инсинератора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сжигания трупов и останков животных . </a:t>
                      </a:r>
                    </a:p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сокращения стоимости хлеба в селах района, где электроэнергия вырабатывается автономными дизельными электростанциями, из бюджета района производителям хлеба ежегодно возмещается стоимость электроэнергии, за 2021 год на эти цели направлено 454,7 тыс. рублей, в том числе за счет средств областного бюджета – 50,7 тыс. рублей. В результате жители труднодоступных сёл имели возможность приобретать хлеб по доступной цене, а не по его высокой себестоимости, которая составляет около 60 рублей. На 2022 год на эти целя предусмотрено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720 тыс. рублей.</a:t>
                      </a:r>
                      <a:endParaRPr lang="ru-RU" sz="145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муниципальной программы «Развитие рыбной промышленности  в  Александровском районе на 2021-2025 годы» в 2021 году выделено 300 тысяч рублей из бюджета района на возмещение разницы в тарифах на электроэнергию, вырабатываемую дизельными электростанциями и потребляемую промышленными холодильными камерами в селах Новоникольское, Назино, Лукашкин Яр 1 индивидуальному предпринимателю.</a:t>
                      </a:r>
                      <a:endParaRPr lang="ru-RU" sz="1450" b="0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качестве имущественной поддержки предпринимателей, как и ранее, действовали корректирующие понижающие коэффициенты к сумме арендной платы за имущество. В результате в 2021 году данной льготой воспользовались 10 субъектов малого и среднего предпринимательства.</a:t>
                      </a:r>
                    </a:p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Также в рамках поддержки субъектов малого и среднего предпринимательства в условиях пандемии были приняты меры по освобождению от арендных платежей и отсрочке арендной платы к шести предпринимателям. </a:t>
                      </a:r>
                      <a:endParaRPr lang="ru-RU" sz="13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>
                    <a:solidFill>
                      <a:srgbClr val="ECF2A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4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75" y="1114426"/>
            <a:ext cx="619283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9900"/>
              </a:solidFill>
              <a:latin typeface="Candar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5686"/>
              </p:ext>
            </p:extLst>
          </p:nvPr>
        </p:nvGraphicFramePr>
        <p:xfrm>
          <a:off x="541337" y="1114425"/>
          <a:ext cx="6192838" cy="78867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92838"/>
              </a:tblGrid>
              <a:tr h="7886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SzPct val="65000"/>
                        <a:buFont typeface="Wingdings" pitchFamily="2" charset="2"/>
                        <a:buNone/>
                      </a:pPr>
                      <a:r>
                        <a:rPr lang="ru-RU" altLang="ru-RU" sz="15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Основными инвестиционными проектами в сельском хозяйстве стали открытие в с. Александровское двух крестьянских фермерских хозяйств.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Главой К(Ф)Х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Залесовым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 получена областная поддержка в виде гранта на приобретение поголовья КРС и строительство животноводческого двора в размере 3 млн. рублей. Расходование средств гранта осуществлено по целевому назначению в полном объеме, в установленные сроки. Построено здание фермы, приобретен племенной КРС.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Хозяйство развивается динамично, вышло на проектную мощность. В настоящее время в хозяйстве содержится 46 голов КРС, в том числе 16 дойных коров, 10 мясных коров и 1 лошадь. Создано 3 постоянных рабочих места.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За 2021 год КФХ произведено 23 ц. мяса, 430 ц. молока, реализовано сельскохозяйственной продукции на 27400 тыс. руб. От реализации инвестиционного проекта поступило в бюджет района поступило 60 тыс. руб. (НДФЛ).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Главой К(Ф)Х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Долиевым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Х.И. получена областная поддержка в виде гранта в размере 2 миллиона 890 рублей. Расходование средств гранта осуществлено по целевому назначению в полном объеме, в установленные сроки. Хозяйство развивается динамично, в настоящее время в хозяйстве содержится: 270 голов птицы.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За 2021 год КФХ произведено 53,7 ц. мяса птицы, яйца в скорлупе 12,6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тыс.шт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в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куринные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включая инкубационные 8,28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тыс.шт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Реализовано сельскохозяйственной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продукции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945,1 тыс. руб. От реализации инвестиционного проекта поступило в бюджет района поступило 24 тыс. руб. (НДФЛ).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В планах у главы КФХ разведение сельскохозяйственной птицы (цыплята бройлерные, индюшата, утята, куры-несушки), реализовывать мясную продукцию для населения, яйцо куриное, продажа молодняка птицы для выращивания в ЛПХ. Созданы  два рабочих места. В настоящее время Администрацией района фермеру предоставлено помещение на безвозмездной основе для реализации своей продукции.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В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2021г. з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счет бюджета района был приобретен и установлен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инсинератор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утилизации различных типов отходов, в том числе биологических,  путем высокотемпературного контролируемого обезвреживания с последующей очисткой отходящих газов. Для приобретения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инсинератора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его ограждения из районного бюджета направлен один миллион рублей. Установка передана предпринимателю для оказания услуг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сельхозтоваропроизводителям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гражданам, ведущим личное подсобное хозяйство, предприятиям, учреждениям и населению.</a:t>
                      </a:r>
                      <a:endParaRPr lang="ru-RU" sz="15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6" marR="91436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989" y="8294661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17</a:t>
            </a:fld>
            <a:endParaRPr lang="ru-RU" sz="1400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99" y="1116013"/>
            <a:ext cx="959594" cy="80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5E67-DFE3-4A7F-B7BE-BD3E49C3CCC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87626"/>
            <a:ext cx="64262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58400"/>
              </p:ext>
            </p:extLst>
          </p:nvPr>
        </p:nvGraphicFramePr>
        <p:xfrm>
          <a:off x="508347" y="2051721"/>
          <a:ext cx="6161013" cy="495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608261"/>
                <a:gridCol w="504056"/>
                <a:gridCol w="576064"/>
                <a:gridCol w="576065"/>
                <a:gridCol w="504055"/>
                <a:gridCol w="576064"/>
                <a:gridCol w="576064"/>
                <a:gridCol w="576064"/>
                <a:gridCol w="576064"/>
                <a:gridCol w="504056"/>
              </a:tblGrid>
              <a:tr h="341403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скота,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403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коровы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Свиньи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Александровское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6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Лукашкин-Ярское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9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Назинское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00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Новоникольское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Октябрьское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9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Северное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6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району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1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65" y="1091582"/>
            <a:ext cx="858837" cy="80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ДЕЯТЕЛЬНОСТЬ/СИЛЬНЫЕ СТОРОНЫ И ВОЗМОЖНОСТИ</a:t>
            </a:r>
            <a:endParaRPr lang="ru-RU" altLang="ru-RU" sz="1600" b="1" cap="all" dirty="0" smtClean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275" y="1114426"/>
            <a:ext cx="619283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FF9900"/>
              </a:solidFill>
              <a:latin typeface="Candar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15" y="1391424"/>
            <a:ext cx="6192838" cy="67710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Разнообразие минерально-сырьевых ресурсов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Район известен большими запасами нефти и газа. На территории района открыто 26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месторождений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углеводородов, 22 из которых – нефтяные, 2 – газовых  и 2 – конденсатные. Запасы нефти составляют 304862 тыс. куб. м., газа – 1655 тыс. куб. м., конденсата – 260 тыс. куб. м.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Общераспространенные полезные ископаемые представлены преимущественно строительными материалами:  песок строительный, грунт строительный имеются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кирпично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–керамзитовые глины, бурый уголь, залежи песка, пригодного для изготовления бутылочного стекла.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настоящее время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месторождение кирпично-керамзитовых суглинков и 4 месторождения строительного грунта 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районе выявлено 128 торфяных месторождения, большая часть которых отнесена к охраняемому и резервному фондам.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Также в районе имеются месторождения питьевой пресной и минеральной воды.</a:t>
            </a:r>
          </a:p>
          <a:p>
            <a:pPr algn="ctr" eaLnBrk="1" hangingPunct="1">
              <a:defRPr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древесных ресурсов и дикоросов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Расчетная лесосека составляет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2235,7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м3, в том числе по хвойному хозяйству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1198,7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 и по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мягколиственному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хозяйству – 1037 тыс. м3.  Использование древесных ресурсов леса на сегодняшний день носит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неистощительный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Велик запас лекарственных  трав,  грибов, ягоды (клюква, брусника, черника, смородина и др.), ореха. Общий запас ягод в районе составляет 1150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Суммарный запас грибов составляет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12,5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запасов области. 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Эксплуатационные ресурсы кедрового ореха в годы со среднем урожаем составляют 6184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т.,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составляет 10,5% от запаса ореха в области. </a:t>
            </a:r>
          </a:p>
          <a:p>
            <a:pPr algn="ctr" eaLnBrk="1" hangingPunct="1">
              <a:defRPr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Рыболовство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запасы рыбных ресурсов в районе находятся в р. Обь и в пойменных озерах ее долины. Рыбные ресурсы оцениваются в 900 т (36% от запаса в области).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33257" y="8407797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19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47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Candara" panose="020E0502030303020204" pitchFamily="34" charset="0"/>
              </a:rPr>
              <a:t>СОДЕРЖАНИЕ</a:t>
            </a:r>
          </a:p>
        </p:txBody>
      </p:sp>
      <p:sp>
        <p:nvSpPr>
          <p:cNvPr id="113666" name="Прямоугольник 17"/>
          <p:cNvSpPr>
            <a:spLocks noChangeArrowheads="1"/>
          </p:cNvSpPr>
          <p:nvPr/>
        </p:nvSpPr>
        <p:spPr bwMode="auto">
          <a:xfrm>
            <a:off x="598489" y="1190468"/>
            <a:ext cx="5113337" cy="74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Характеристика территории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……………....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Местная власть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………………………….….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Демография, рынок труда и заработной платы…………………………………………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Бюджет МО «Александровский район»….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Экономический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потенциал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………………...</a:t>
            </a:r>
            <a:endParaRPr lang="en-US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Малое и среднее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предпринимательство….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хозяйство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………………………...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Инвестиционная деятельность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Образование………………………………...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Здравоохранение……………………………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Культура…………………….……………….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Физическая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культура и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спорт.……………..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Структура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Александровского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района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….…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Александровское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Северное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Лукашкин-Ярское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Назинское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………….…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Новоникольское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…..…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Октябрьское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Перспективы развития поселений района..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«Майские» Указы президента Российской Федерации» …………….……………….                        </a:t>
            </a:r>
            <a:r>
              <a:rPr lang="ru-RU" altLang="ru-RU" b="1" dirty="0" smtClean="0">
                <a:solidFill>
                  <a:srgbClr val="4D6A2A">
                    <a:lumMod val="75000"/>
                  </a:srgbClr>
                </a:solidFill>
                <a:cs typeface="Times New Roman" pitchFamily="18" charset="0"/>
              </a:rPr>
              <a:t>       </a:t>
            </a:r>
            <a:endParaRPr lang="ru-RU" altLang="ru-RU" b="1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3667" name="Прямоугольник 17"/>
          <p:cNvSpPr>
            <a:spLocks noChangeArrowheads="1"/>
          </p:cNvSpPr>
          <p:nvPr/>
        </p:nvSpPr>
        <p:spPr bwMode="auto">
          <a:xfrm>
            <a:off x="5724525" y="1194509"/>
            <a:ext cx="935038" cy="74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4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5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6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7</a:t>
            </a: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9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15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17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19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23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26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27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28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29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30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31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32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33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34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35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36</a:t>
            </a:r>
          </a:p>
          <a:p>
            <a:pPr>
              <a:lnSpc>
                <a:spcPct val="115000"/>
              </a:lnSpc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</a:t>
            </a: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8</a:t>
            </a:r>
            <a:endParaRPr lang="ru-RU" altLang="ru-RU" b="1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МУНИЦИПАЛЬНОЕ ОБРАЗОВАНИЕ</a:t>
            </a:r>
          </a:p>
          <a:p>
            <a:pPr algn="ctr">
              <a:defRPr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«АЛЕКСАНДРОВСКИЙ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РАЙОН»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2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</a:t>
            </a:r>
            <a:endParaRPr lang="ru-RU" altLang="ru-RU" sz="32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463" y="1500188"/>
            <a:ext cx="4968875" cy="863600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промышленности, привлекательные для инвестиционной деятельности на территории Александровского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680" y="3563938"/>
            <a:ext cx="2592288" cy="1224087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Деревообрабатывающая промышленность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03724" y="3563938"/>
            <a:ext cx="1977604" cy="1224087"/>
          </a:xfrm>
          <a:prstGeom prst="rect">
            <a:avLst/>
          </a:prstGeom>
          <a:solidFill>
            <a:srgbClr val="CDE5FE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Рыболовство и переработка рыбы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697" y="5905500"/>
            <a:ext cx="2232248" cy="1390104"/>
          </a:xfrm>
          <a:prstGeom prst="rect">
            <a:avLst/>
          </a:prstGeom>
          <a:solidFill>
            <a:srgbClr val="B2B9A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Пищевая промышленность 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03725" y="5816080"/>
            <a:ext cx="1977603" cy="1401216"/>
          </a:xfrm>
          <a:prstGeom prst="rect">
            <a:avLst/>
          </a:prstGeom>
          <a:solidFill>
            <a:srgbClr val="FFCCC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Добыча и переработка нефти и газа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3440362" y="6314802"/>
            <a:ext cx="747712" cy="285751"/>
          </a:xfrm>
          <a:prstGeom prst="leftRightArrow">
            <a:avLst/>
          </a:prstGeom>
          <a:solidFill>
            <a:srgbClr val="99CC00"/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28638" algn="l"/>
              </a:tabLs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73726" y="8316416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ДЕЯТЕЛЬНОСТЬ/ИНВЕСТИЦИОННО ПРИВЛЕКТЕЛЬНЫЕ ОТРАСЛИ</a:t>
            </a:r>
            <a:endParaRPr lang="ru-RU" altLang="ru-RU" sz="18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0713" y="1187451"/>
            <a:ext cx="6121400" cy="863600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8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Сферы эффективного приложения капитала – действующие </a:t>
            </a:r>
            <a:r>
              <a:rPr lang="ru-RU" altLang="ru-RU" sz="18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и планируемые инвестиционные </a:t>
            </a:r>
            <a:r>
              <a:rPr lang="ru-RU" altLang="ru-RU" sz="18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проекты</a:t>
            </a:r>
            <a:endParaRPr lang="ru-RU" altLang="ru-RU" sz="1800" b="1" kern="0" dirty="0" smtClean="0">
              <a:solidFill>
                <a:srgbClr val="33CC33">
                  <a:lumMod val="75000"/>
                </a:srgbClr>
              </a:solidFill>
              <a:effectLst/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0713" y="2195736"/>
            <a:ext cx="6132968" cy="1872208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Деревообрабатывающее производство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Лесозаготовка 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7 субъектами 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предпринимательства 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Александровского района, г. Сургута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Нижневартовска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Стрежевого. Местные лесозаготовители реализуют населению и предприятиям района пиломатериалы.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7254" y="6444208"/>
            <a:ext cx="6159887" cy="1754326"/>
          </a:xfrm>
          <a:prstGeom prst="rect">
            <a:avLst/>
          </a:prstGeom>
          <a:solidFill>
            <a:srgbClr val="FFFF99"/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Добыча и переработка нефти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году добычей нефти на территории района занимались 6 нефтедобывающих предприятий, ими добыто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1292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тонн сырой нефти,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 уровня 2020 года на 6%.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 районе работают 2 нефтеперерабатывающих завода. 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61249" y="8388424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21</a:t>
            </a:fld>
            <a:endParaRPr lang="ru-RU" sz="1400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6" y="4211960"/>
            <a:ext cx="2887511" cy="20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http://www.ljplus.ru/img4/c/a/cangooroo/1320801_x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7" y="4211960"/>
            <a:ext cx="3106483" cy="20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«АЛЕКСАПНДРОВСКИЙ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8789" y="1105658"/>
            <a:ext cx="6264081" cy="648247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Сферы эффективного приложения капитала – действующие </a:t>
            </a:r>
            <a:r>
              <a:rPr lang="ru-RU" altLang="ru-RU" sz="16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                   и планируемые инвестиционные </a:t>
            </a:r>
            <a:r>
              <a:rPr lang="ru-RU" altLang="ru-RU" sz="16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проекты</a:t>
            </a:r>
            <a:endParaRPr lang="ru-RU" altLang="ru-RU" sz="1600" b="1" kern="0" dirty="0" smtClean="0">
              <a:solidFill>
                <a:srgbClr val="33CC33">
                  <a:lumMod val="75000"/>
                </a:srgbClr>
              </a:solidFill>
              <a:effectLst/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ДЕЯТЕЛЬНОСТЬ/ИНВЕСТИЦИОННО ПРИВЛЕКТЕЛЬНЫЕ ОТРАСЛИ</a:t>
            </a:r>
            <a:endParaRPr lang="ru-RU" altLang="ru-RU" sz="18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02326" y="8385289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22</a:t>
            </a:fld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8789" y="1753905"/>
            <a:ext cx="6264081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Рыболовство и переработка </a:t>
            </a:r>
            <a:r>
              <a:rPr lang="ru-RU" sz="1400" b="1" kern="0" dirty="0" smtClean="0">
                <a:latin typeface="Times New Roman" pitchFamily="18" charset="0"/>
                <a:cs typeface="Times New Roman" pitchFamily="18" charset="0"/>
              </a:rPr>
              <a:t>рыбы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Добыча и переработка рыбы в Александровском районе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являлась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традиционным видом деятельности. Поэтому рыбопромышленный комплекс является основной составляющей частью экономики района. Объем  вылова  рыбы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2021 году составил 1719 тонн, что на 10% выше уровня 2020 года.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с этим увеличилось количество предпринимателей, занимающихся </a:t>
            </a:r>
            <a:r>
              <a:rPr lang="ru-RU" sz="1400" kern="0" dirty="0" err="1" smtClean="0">
                <a:latin typeface="Times New Roman" pitchFamily="18" charset="0"/>
                <a:cs typeface="Times New Roman" pitchFamily="18" charset="0"/>
              </a:rPr>
              <a:t>рыбодобычей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36 СМП, из них 24 зарегистрированы на территории района.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2020 году  в Александровском районе открылся цех по глубокой переработке рыбы ООО «Ковчег».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на реализацию выпускается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25 наименований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рыбных консервов.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           На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31.12.2021 завод выпустил 1013 тыс. банок рыбных консервов, переработано 278,6 тонны речной рыбы, работает 25 человек. От реализации инвестиционного проекта поступило в бюджет района 431,2 тыс. руб. (НДФЛ).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          Налажено сотрудничество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завода с субъектами малого предпринимательства, которые осуществляют добычу водных биоресурсов и для которых рыбокомбинат является основным рынком сбыта добытой продукции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078" y="6015222"/>
            <a:ext cx="4108051" cy="2277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пищевых продуктов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районе индивидуальные предприниматели занимаются производством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хлеба и хлебобулочных изделий,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полуфабрикатов, рыбных продуктов, молочных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мясных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продуктов. Объем производства на 01.01.2022 составил 320,3 т.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2019 году открылся магазин мясной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продукции местного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Крупное ЛПХ занимается производством молочной продукции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800" b="1" dirty="0">
              <a:solidFill>
                <a:schemeClr val="bg1">
                  <a:lumMod val="50000"/>
                </a:schemeClr>
              </a:solidFill>
              <a:latin typeface="Candar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5762120"/>
            <a:ext cx="2141741" cy="25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8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1422" y="4873626"/>
            <a:ext cx="8027987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-26987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1966" y="1116013"/>
            <a:ext cx="6280147" cy="431651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ДОШКОЛЬНОЕ ОБРАЗОВАНИЕ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966" y="1547664"/>
            <a:ext cx="621744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Александровском районе </a:t>
            </a:r>
            <a:r>
              <a:rPr lang="ru-RU" altLang="ru-RU" sz="16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действуют </a:t>
            </a:r>
            <a:r>
              <a:rPr lang="ru-RU" altLang="ru-RU" sz="16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6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</a:t>
            </a:r>
            <a:r>
              <a:rPr lang="ru-RU" altLang="ru-RU" sz="16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и 2 группы дошкольного образования в школах.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839" y="2378661"/>
            <a:ext cx="626427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услугами дошкольного образования в дошкольных образовательных учреждениях и группах дошкольного образования при общеобразовательных школах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охвачены 425 детей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возрасте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лет.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дошкольных учреждениях реализуются общеобразовательные программы, адаптированные программы и программы дополнительного образования детей.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77840" y="5633243"/>
            <a:ext cx="6165850" cy="1590663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Средняя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01.01.2022 года по педагогическим  работникам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дошкольного образования составила –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58028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что составляет 100% к установленным целевым показателям 2021 года. Среднесписочная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дошкольных образовательных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41,6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pic>
        <p:nvPicPr>
          <p:cNvPr id="15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6" y="3980040"/>
            <a:ext cx="2618571" cy="161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9557" y="8466137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23</a:t>
            </a:fld>
            <a:endParaRPr lang="ru-RU" sz="1400" dirty="0"/>
          </a:p>
        </p:txBody>
      </p:sp>
      <p:sp>
        <p:nvSpPr>
          <p:cNvPr id="12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477839" y="7223906"/>
            <a:ext cx="6145214" cy="1217651"/>
          </a:xfrm>
          <a:prstGeom prst="wedgeRoundRectCallout">
            <a:avLst>
              <a:gd name="adj1" fmla="val -20819"/>
              <a:gd name="adj2" fmla="val 36120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239523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на «Дошкольное образование»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на 01.01.2022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составили 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81,9 млн. рублей или 28,8 % от расходов на образование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     Расходы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бюджета на дошкольное образование в расчете на 1 дошкольника составили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в 2021 году 192,9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руб. Родительская плата составляет 162 рубля в день.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User\Desktop\Malysh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3980040"/>
            <a:ext cx="2376264" cy="159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4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0713" y="1187451"/>
            <a:ext cx="6121400" cy="576263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ОБЩЕЕ ОБРАЗОВАНИЕ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413" y="1776414"/>
            <a:ext cx="6119812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01.01.2022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сфера общего образования представлена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общеобразовательными учреждениями, где обучается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977 школьников, ( 97%</a:t>
            </a:r>
            <a:r>
              <a:rPr lang="ru-RU" alt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уровню 01.01.2021 года).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539" y="2664509"/>
            <a:ext cx="6121400" cy="1969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 организовано   дистанционное обучение в школах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района. Введена в действие «Точка роста» на базе МАОУ СОШ № 1 и МАОУ СОШ № 2 с. Александровское, активно используются возможности «Сетевого города», связующие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школы не только в районе, но и за его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пределами. Построена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локальная сеть в МАОУ СОШ №2, МАОУ СОШ 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охвачено в 2021 году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дистанционным образованием.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Реализуется национальный проект «Образование» – ЦОС на базе МАОУ СОШ № 2 и МКОУ СОШ с. Новоникольское.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57132" y="7308305"/>
            <a:ext cx="6051550" cy="1295823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dirty="0" smtClean="0">
                <a:solidFill>
                  <a:srgbClr val="DC9F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общеобразовательных организациях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01.01.2022 года составила 61192,2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руб., что составляет 100% к установленным целевым показателям 2021 года.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Среднесписочная численность педагогических работников общеобразовательных учреждений – 88 человек.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6697" y="8576469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24</a:t>
            </a:fld>
            <a:endParaRPr lang="ru-RU" sz="1400" dirty="0"/>
          </a:p>
        </p:txBody>
      </p:sp>
      <p:pic>
        <p:nvPicPr>
          <p:cNvPr id="50178" name="Picture 2" descr="http://alexschool.ru/wp-content/uploads/2015/08/e17-e1441352511455-389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3" y="5826997"/>
            <a:ext cx="2987700" cy="14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aleks-alschool2.edu.tomsk.ru/wp-content/uploads/2014/11/DSC0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4" y="5843448"/>
            <a:ext cx="2666578" cy="14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6657" y="4580504"/>
            <a:ext cx="6042024" cy="1246495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      Расходы бюджета на общее образование на 01.01.2022 года составили 181,6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млн. руб. или 63,7% от общих расходов на образование в рамках муниципального задания.</a:t>
            </a:r>
          </a:p>
          <a:p>
            <a:pPr algn="just"/>
            <a:r>
              <a:rPr lang="ru-RU" alt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      Расходы </a:t>
            </a:r>
            <a:r>
              <a:rPr lang="ru-RU" altLang="ru-RU" sz="1500" b="1" dirty="0">
                <a:latin typeface="Times New Roman" pitchFamily="18" charset="0"/>
                <a:cs typeface="Times New Roman" pitchFamily="18" charset="0"/>
              </a:rPr>
              <a:t>бюджета района на общее образование в расчете на 1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обучающегося в 2021 году составили 185,9 </a:t>
            </a:r>
            <a:r>
              <a:rPr lang="ru-RU" altLang="ru-RU" sz="15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789" y="1149351"/>
            <a:ext cx="6278561" cy="470321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90" y="2789223"/>
            <a:ext cx="2600459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       Доля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детей в возрасте 5-18 лет, получающих услуги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образования в сфере образования и культуры  </a:t>
            </a:r>
            <a:endParaRPr lang="ru-RU" sz="1400" dirty="0" smtClean="0">
              <a:solidFill>
                <a:srgbClr val="5268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за 2021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790" y="1619672"/>
            <a:ext cx="6278562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системе дополнительного образования детей – 3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учреждения. Услугами дополнительного образования только в системе образования на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охвачено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1454 детей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в возрасте 5-18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лет,.  </a:t>
            </a:r>
            <a:endParaRPr lang="ru-RU" altLang="ru-RU" sz="1400" dirty="0">
              <a:solidFill>
                <a:srgbClr val="2862A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сфере культуры в объединениях при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РДК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получают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106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6963" y="2789223"/>
            <a:ext cx="3596381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526814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526814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В МБОУ ДО «Дом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творчества»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реализуется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17 программы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4-ем направлениям: художественной, социально-педагогической, физкультурно-спортивной, естественно-научной.</a:t>
            </a:r>
          </a:p>
          <a:p>
            <a:pPr algn="just"/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       Среднесписочная численность педагогических работников составляет 12 человек. Посещают  учреждение 438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5268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58789" y="7140182"/>
            <a:ext cx="6224555" cy="1536274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59351,9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руб., педагогических работников ДШИ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61095,8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Среднесписочная численность педагогических работников дополнительного образования – 20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Расходы на дополнительное образование на 01.01.2022 составили 21,5 млн. руб. или 7,5% от общих расходов на образование в рамках муниципального задания.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7773" y="8576791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25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3804" y="4247082"/>
            <a:ext cx="2600461" cy="2893100"/>
          </a:xfrm>
          <a:prstGeom prst="rect">
            <a:avLst/>
          </a:prstGeom>
          <a:solidFill>
            <a:srgbClr val="CDE5FE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МБУ ДО «Детская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школа искусств» осуществляет обучение детей по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программам: фортепиано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баян, аккордеон,  классическая гитара, хоровое пение, эстрадное пение, художественное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отделение, подготовительное отделение.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Численность работников учреждения составляет 9 человек. Посещают учреждение  106 учащихся.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6963" y="4605105"/>
            <a:ext cx="3596381" cy="2246769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 базе МБОУ ДО «Детско-юношеская спортивная школа» имеются спортивные секции: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баскетбол, волейбол, гиревой спорт, лыжи, хоккей, настольный теннис, легкая атлетика, тяжелая атлетика, футбол, шахматы,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полиатлон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Среднесписочная численность педагогических работников учреждения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человек. Посещают учреждение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368 человек.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ЗДРАВООХРАНЕНИЕ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932" y="4550435"/>
            <a:ext cx="6001096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526814"/>
                </a:solidFill>
                <a:cs typeface="Times New Roman" pitchFamily="18" charset="0"/>
              </a:rPr>
              <a:t>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1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 - поликлинических учреждений в составе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больничных учреждений </a:t>
            </a:r>
            <a:r>
              <a:rPr lang="ru-RU" sz="1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(число посещений в смену) –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200.</a:t>
            </a:r>
            <a:endParaRPr lang="ru-RU" sz="15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Станции /отделения скорой медицинской помощи –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algn="just"/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вызовов на 1000 населения  (единиц)- 1.</a:t>
            </a:r>
            <a:endParaRPr lang="ru-RU" sz="15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3604319" y="5796137"/>
            <a:ext cx="3223173" cy="2437284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01.01.2022 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плата:</a:t>
            </a:r>
          </a:p>
          <a:p>
            <a:pPr marL="171450" indent="-17145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врачей и иных работников, имеющих высшее медицинское образование – </a:t>
            </a: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98479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медицинского персонала – </a:t>
            </a: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50808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младшего персонала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49417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50" dirty="0">
              <a:solidFill>
                <a:srgbClr val="DC9F0C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7507" y="8488025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26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237" y="1116013"/>
            <a:ext cx="6126162" cy="3431709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Систему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 Александровского района представляют: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районная центральная больница на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коек, поликлиника на 200 посещений в смену, 5 фельдшерско-акушерских пунктов (д. Ларино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Северный, с. Лукашкин Яр, с. Новоникольское и п. Октябрьский) и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кабинета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общеврачебной практики в с. Александровское и с. Назино. </a:t>
            </a:r>
          </a:p>
          <a:p>
            <a:pPr algn="just" eaLnBrk="1" hangingPunct="1">
              <a:defRPr/>
            </a:pPr>
            <a:r>
              <a:rPr lang="ru-RU" sz="155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01.01.2022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врачей всех специальностей составляет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численность среднего медицинского персонала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 человека,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младшего медицинского персонала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человек,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прочего персонала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64 человека.</a:t>
            </a:r>
            <a:endParaRPr lang="ru-RU" sz="155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Реализацией медикаментов в районе занимаются 5 аптек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b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Александровское и 6 аптечных пунктов в каждом сельском поселении.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4" y="6619022"/>
            <a:ext cx="2938015" cy="19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КУЛЬТУРА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788" y="1087487"/>
            <a:ext cx="6332538" cy="4470047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just">
              <a:buSzPct val="65000"/>
            </a:pPr>
            <a:r>
              <a:rPr lang="ru-RU" altLang="ru-RU" sz="1200" dirty="0" smtClean="0">
                <a:solidFill>
                  <a:srgbClr val="26992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SzPct val="65000"/>
            </a:pPr>
            <a:endParaRPr lang="ru-RU" altLang="ru-RU" sz="1200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Систему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  типа  в районе представляют 4 муниципальных учреждения: </a:t>
            </a: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«Централизованная библиотечная система» Александровского района.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состав Учреждения входят «Детская библиотека», «Центральная библиотека», а также территориально обособленные филиалы: библиотека с. Ларино, библиотека с. Лукашкин Яр, библиотека с. Назино, библиотека с. Новоникольское, библиотека п. Октябрьский, библиотека п. Северный. </a:t>
            </a: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«Музей истории и культуры» Александровского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 досуга и народного творчества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Александровского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района.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состав учреждения входят структурные подразделения: «Центр досуга» д. Ларино, структурное подразделение «Молодежная политика» и территориально-обособленные филиалы: «Центр досуга» с. Лукашкин Яр; «Центр досуга» с. Назино; «Центр досуга» с. Новоникольское; «Центр досуга» п. Октябрьский; «Центр досуга» п.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Северный.</a:t>
            </a:r>
            <a:endParaRPr lang="ru-RU" alt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ДО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«Детская школа искусств».    </a:t>
            </a:r>
            <a:endParaRPr lang="ru-RU" altLang="ru-RU" sz="1400" b="1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каждом населенном пункте имеются клубы (5 сельских клубов  на 505 посадочных мест), в с. Александровском находится районный Дом культуры на 340 мест. </a:t>
            </a:r>
          </a:p>
          <a:p>
            <a:pPr algn="just">
              <a:buSzPct val="65000"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Всего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районе создано 65 клубных формирования (кружки), численность занимающихся в различных кружках составляет 802 человека.     </a:t>
            </a:r>
          </a:p>
          <a:p>
            <a:pPr algn="just">
              <a:buSzPct val="65000"/>
            </a:pPr>
            <a:r>
              <a:rPr lang="ru-RU" altLang="ru-RU" sz="1500" dirty="0" smtClean="0">
                <a:solidFill>
                  <a:srgbClr val="2699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500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endParaRPr lang="ru-RU" altLang="ru-RU" sz="1200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0969" y="5557533"/>
            <a:ext cx="3463824" cy="1708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"Развитие культуры, спорта и молодежной политики в Александровском районе на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годы» в 2021 году было направлено 77,9  млн. руб. из средств местного и областного бюджетов.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58789" y="7311720"/>
            <a:ext cx="6240415" cy="1410763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dirty="0" smtClean="0">
                <a:latin typeface="Arial" charset="0"/>
              </a:rPr>
              <a:t>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заработная плата работников культуры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01.01.2022 составила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48844,5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рублей. Среднесписочная численность работников культуры составляет 83,8 человека.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Расходы на культуру на 01.01.2022 составили 94,0 млн. руб. или 13% всех расходов бюджета.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7564" y="8514313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27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5614657"/>
            <a:ext cx="2682181" cy="159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ФИЗИЧЕСКАЯ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КУЛЬТУРА И СПОРТ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9" y="1169036"/>
            <a:ext cx="6210571" cy="4493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sz="1450" kern="0" dirty="0" smtClean="0">
                <a:solidFill>
                  <a:srgbClr val="4584D3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Александровском районе активно развивается спорт.</a:t>
            </a:r>
            <a:r>
              <a:rPr lang="ru-RU" sz="145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структуру МБУ «Физкультурно-спортивный комплекс»</a:t>
            </a:r>
          </a:p>
          <a:p>
            <a:pPr algn="just">
              <a:spcAft>
                <a:spcPts val="1000"/>
              </a:spcAft>
            </a:pPr>
            <a:r>
              <a:rPr lang="ru-RU" sz="145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Александровского района входят структурные подразделения: стадион «Геолог», спортивный комплекс «Обь», тир.</a:t>
            </a:r>
          </a:p>
          <a:p>
            <a:pPr algn="just">
              <a:spcAft>
                <a:spcPts val="1000"/>
              </a:spcAft>
            </a:pPr>
            <a:r>
              <a:rPr lang="ru-RU" altLang="ru-RU" sz="14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Для занятий спортом в районе имеется 30 спортивных сооружений:  лыжная база, стрелковый тир, спортивные залы (включая школьные) – 6 единиц, плоскостные сооружения – 13 штук, спортивный комплекс «Обь». В 2021 году завершен первый этап капитального ремонта стадиона «Геолог», в настоящее время в эксплуатацию введены: беговая дорожка, летняя площадка для игры в баскетбол, волейбол. </a:t>
            </a:r>
          </a:p>
          <a:p>
            <a:pPr algn="just">
              <a:spcAft>
                <a:spcPts val="1000"/>
              </a:spcAft>
            </a:pP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Общее количество занимающихся спортом составляет 2980 человек или 39 % от количества проживающих в районе.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Для привлечения детей к спорту, в районе имеется детско-юношеская спортивная школа, на базе которой имеются  спортивные секции: баскетбол, волейбол, гиревой спорт, лыжи, хоккей, настольный теннис, легкая атлетика, тяжелая атлетика, футбол, шахматы, </a:t>
            </a:r>
            <a:r>
              <a:rPr lang="ru-RU" altLang="ru-RU" sz="1450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полиатлон</a:t>
            </a: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Общее число занимающихся в спортивных секциях и группах по состоянию на 01.01.2022 составляет 364 человека.</a:t>
            </a:r>
            <a:endParaRPr lang="ru-RU" sz="1600" dirty="0">
              <a:solidFill>
                <a:srgbClr val="4584D3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13725" y="5662575"/>
            <a:ext cx="6100697" cy="937155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lvl="0" indent="357188" algn="just"/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01.01.2022 года расходы на реализацию мероприятий муниципальной программы 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Александровском районе на 2018-2022 годы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составили 14,5</a:t>
            </a: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руб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20044" y="8531460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28</a:t>
            </a:fld>
            <a:endParaRPr lang="ru-RU" sz="1400" dirty="0"/>
          </a:p>
        </p:txBody>
      </p:sp>
      <p:pic>
        <p:nvPicPr>
          <p:cNvPr id="14" name="Picture 20" descr="C:\Users\User\Documents\КОНКУРС по благоустройству\благоустройство\IMG_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3" y="6816535"/>
            <a:ext cx="2687920" cy="17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06" y="6816535"/>
            <a:ext cx="2786063" cy="179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СТРУКТУРА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АЛЕКСАНДРОВСКОГО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РАЙОНА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34427" y="3995938"/>
            <a:ext cx="2067307" cy="132343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6 муниципальных образований 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5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сельских поселений</a:t>
            </a: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объединяющих 8 населенных пунктов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19403"/>
              </p:ext>
            </p:extLst>
          </p:nvPr>
        </p:nvGraphicFramePr>
        <p:xfrm>
          <a:off x="2842292" y="1276248"/>
          <a:ext cx="3827069" cy="3863087"/>
        </p:xfrm>
        <a:graphic>
          <a:graphicData uri="http://schemas.openxmlformats.org/drawingml/2006/table">
            <a:tbl>
              <a:tblPr/>
              <a:tblGrid>
                <a:gridCol w="936960"/>
                <a:gridCol w="1094016"/>
                <a:gridCol w="1796093"/>
              </a:tblGrid>
              <a:tr h="822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Число жителей (человек)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Число населенных пунктов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Наименование населённых пунктов (количество человек)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1-100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д. Ларино(63)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д. Светлая Протока 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п. Северный (48)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6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100-400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Лукашкин Яр (369)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Назино (366)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Новоникольское (148)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п. Октябрьский (103)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1311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400-7000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Александровское (6526)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38241" y="8460049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29</a:t>
            </a:fld>
            <a:endParaRPr lang="ru-RU" sz="1400" dirty="0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3" y="5508105"/>
            <a:ext cx="4359178" cy="31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714" y="1259632"/>
            <a:ext cx="1515580" cy="25247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667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3473451" y="4979567"/>
            <a:ext cx="3087364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 smtClean="0">
                <a:solidFill>
                  <a:srgbClr val="FF9900"/>
                </a:solidFill>
                <a:latin typeface="Times New Roman"/>
                <a:cs typeface="Times New Roman"/>
              </a:rPr>
              <a:t>Численность: 7637 человека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217375" y="4341615"/>
            <a:ext cx="2385219" cy="4320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1200" kern="10" dirty="0">
                <a:solidFill>
                  <a:srgbClr val="33CC33">
                    <a:lumMod val="75000"/>
                  </a:srgbClr>
                </a:solidFill>
                <a:latin typeface="Times New Roman"/>
                <a:cs typeface="Times New Roman"/>
              </a:rPr>
              <a:t>Площадь </a:t>
            </a:r>
            <a:r>
              <a:rPr lang="ru-RU" sz="1200" kern="10" dirty="0" smtClean="0">
                <a:solidFill>
                  <a:srgbClr val="33CC33">
                    <a:lumMod val="75000"/>
                  </a:srgbClr>
                </a:solidFill>
                <a:latin typeface="Times New Roman"/>
                <a:cs typeface="Times New Roman"/>
              </a:rPr>
              <a:t>29,9 тыс. кв. км.</a:t>
            </a:r>
            <a:endParaRPr lang="ru-RU" sz="1200" kern="1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371" name="WordArt 12"/>
          <p:cNvSpPr>
            <a:spLocks noChangeArrowheads="1" noChangeShapeType="1" noTextEdit="1"/>
          </p:cNvSpPr>
          <p:nvPr/>
        </p:nvSpPr>
        <p:spPr bwMode="auto">
          <a:xfrm>
            <a:off x="136133" y="8429376"/>
            <a:ext cx="1243012" cy="244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. Северный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1582586" y="8405696"/>
            <a:ext cx="1296987" cy="215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000" b="1" kern="10" dirty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с</a:t>
            </a:r>
            <a:r>
              <a:rPr lang="ru-RU" sz="1000" b="1" kern="10" dirty="0" smtClean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. Лукашкин Яр</a:t>
            </a:r>
            <a:endParaRPr lang="ru-RU" sz="1000" b="1" kern="10" dirty="0">
              <a:ln w="50800"/>
              <a:solidFill>
                <a:srgbClr val="4D6A2A">
                  <a:shade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373" name="WordArt 14"/>
          <p:cNvSpPr>
            <a:spLocks noChangeArrowheads="1" noChangeShapeType="1" noTextEdit="1"/>
          </p:cNvSpPr>
          <p:nvPr/>
        </p:nvSpPr>
        <p:spPr bwMode="auto">
          <a:xfrm>
            <a:off x="2996953" y="8355513"/>
            <a:ext cx="124142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с. Назино </a:t>
            </a: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4238379" y="8365461"/>
            <a:ext cx="1304326" cy="30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000" b="1" kern="10" dirty="0" err="1" smtClean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с.Новоникольское</a:t>
            </a:r>
            <a:r>
              <a:rPr lang="ru-RU" sz="1000" b="1" kern="10" dirty="0" smtClean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 </a:t>
            </a:r>
            <a:endParaRPr lang="ru-RU" sz="1000" b="1" kern="10" dirty="0">
              <a:ln w="50800"/>
              <a:solidFill>
                <a:srgbClr val="4D6A2A">
                  <a:shade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375" name="WordArt 16"/>
          <p:cNvSpPr>
            <a:spLocks noChangeArrowheads="1" noChangeShapeType="1" noTextEdit="1"/>
          </p:cNvSpPr>
          <p:nvPr/>
        </p:nvSpPr>
        <p:spPr bwMode="auto">
          <a:xfrm>
            <a:off x="5609461" y="8332792"/>
            <a:ext cx="1187450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. Октябрьский </a:t>
            </a:r>
          </a:p>
        </p:txBody>
      </p:sp>
      <p:sp>
        <p:nvSpPr>
          <p:cNvPr id="15376" name="WordArt 5"/>
          <p:cNvSpPr>
            <a:spLocks noChangeArrowheads="1" noChangeShapeType="1" noTextEdit="1"/>
          </p:cNvSpPr>
          <p:nvPr/>
        </p:nvSpPr>
        <p:spPr bwMode="auto">
          <a:xfrm>
            <a:off x="3789041" y="6084168"/>
            <a:ext cx="2771775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 smtClean="0">
                <a:solidFill>
                  <a:srgbClr val="269926"/>
                </a:solidFill>
                <a:latin typeface="Times New Roman"/>
                <a:cs typeface="Times New Roman"/>
              </a:rPr>
              <a:t>Основан: в 1923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091" y="334419"/>
            <a:ext cx="6480720" cy="865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896770" y="6610017"/>
            <a:ext cx="198280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с. Александровское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3</a:t>
            </a:r>
            <a:endParaRPr lang="ru-RU" alt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9" y="1374382"/>
            <a:ext cx="1739459" cy="265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4" y="1424511"/>
            <a:ext cx="4100935" cy="300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1" y="4806855"/>
            <a:ext cx="2032979" cy="17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http://www.alssev.tomsk.ru/image/resize/150x150/upload/images/gallery/polet/s_visoty_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" y="7033621"/>
            <a:ext cx="1428750" cy="12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www.alsluk.tomsk.ru/files/gallery/__tmp/150__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43" y="7033619"/>
            <a:ext cx="1428750" cy="12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www.alsnaz.tomsk.ru/image/resize/150x150/upload/images/gallery/selo/selo_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49" y="7033622"/>
            <a:ext cx="1308629" cy="11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Кони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86" y="7044517"/>
            <a:ext cx="1300843" cy="11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51" y="7033622"/>
            <a:ext cx="1187450" cy="11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Arial" pitchFamily="34" charset="0"/>
              </a:rPr>
              <a:t>АЛЕКСАНДРОВСКОЕ СЕЛЬСКОЕ ПОСЕЛЕНИЕ</a:t>
            </a:r>
            <a:endParaRPr lang="ru-RU" altLang="ru-RU" sz="28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АЛЕКСАНДРОВСКОЕ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97223"/>
              </p:ext>
            </p:extLst>
          </p:nvPr>
        </p:nvGraphicFramePr>
        <p:xfrm>
          <a:off x="555510" y="4871450"/>
          <a:ext cx="6169190" cy="1602701"/>
        </p:xfrm>
        <a:graphic>
          <a:graphicData uri="http://schemas.openxmlformats.org/drawingml/2006/table">
            <a:tbl>
              <a:tblPr/>
              <a:tblGrid>
                <a:gridCol w="1183924"/>
                <a:gridCol w="1320102"/>
                <a:gridCol w="1317428"/>
                <a:gridCol w="1299449"/>
                <a:gridCol w="1048287"/>
              </a:tblGrid>
              <a:tr h="591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01.04.2022 года, 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46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149,9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120,5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35,4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40,5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149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119,1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133,8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7402" y="8581541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30</a:t>
            </a:fld>
            <a:endParaRPr lang="ru-RU" sz="1400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544090" y="925244"/>
            <a:ext cx="6180609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 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Пьянков Денис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2020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2025г.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24561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http://www.alsp.tomsk.ru/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100" b="1" dirty="0"/>
              <a:t>alsaleks@tomsk.gov.ru</a:t>
            </a:r>
            <a:endParaRPr lang="ru-RU" altLang="ru-RU" sz="1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</a:t>
            </a:r>
            <a:r>
              <a:rPr lang="ru-RU" alt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Пьянков Денис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 сентябрь 2020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537532" y="3292555"/>
            <a:ext cx="6187166" cy="1578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 879,7 тыс. га (29,3%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0 км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Александровское,  д. Ларино.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6589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(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86,3%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Александровского района).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544090" y="6300194"/>
            <a:ext cx="6180609" cy="264072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детских сада, 3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образования, учреждение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средне-специального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образования, районная больница, ФАП,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 учреждения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культуры,  3 учреждения социального обслуживания.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 с. Александровское: котельные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тепловые сети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71,176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км, водопроводные сети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71,89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 , водонапорные башни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скважины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трансформаторные  подстанции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61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сети электрические – 116,04 км, сети канализационные 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4,07 км 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АЛПУ МГ ООО «Газпром 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Томск»,  ООО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«СК «Прогресс»,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ООО «АНПЗ», ООО «СМНПК», МУП «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ЖКС», МКП «ТВС»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пилорамы,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кафе, столовая, объекты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бытового обслуживания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ед.,  5 аптек,  2 АЗС,  ИП и ООО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                                  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0" y="945617"/>
            <a:ext cx="1890152" cy="234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СЕВЕРНОЕ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СЕВЕРНОЕ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54566"/>
              </p:ext>
            </p:extLst>
          </p:nvPr>
        </p:nvGraphicFramePr>
        <p:xfrm>
          <a:off x="522833" y="5339619"/>
          <a:ext cx="6195468" cy="1525275"/>
        </p:xfrm>
        <a:graphic>
          <a:graphicData uri="http://schemas.openxmlformats.org/drawingml/2006/table">
            <a:tbl>
              <a:tblPr/>
              <a:tblGrid>
                <a:gridCol w="1439784"/>
                <a:gridCol w="1200693"/>
                <a:gridCol w="1222673"/>
                <a:gridCol w="1166159"/>
                <a:gridCol w="1166159"/>
              </a:tblGrid>
              <a:tr h="579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.руб.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5,8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7,5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0,4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0,5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5,8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6,7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22939" y="8436793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31</a:t>
            </a:r>
            <a:endParaRPr lang="ru-RU" sz="14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58789" y="1117602"/>
            <a:ext cx="6259513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 в 2006г.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Голованов Николай </a:t>
            </a: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Трафимович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2017 - сентябрь 2022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8-923-441-1366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http://www.alssev.tomsk.ru/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alssev@tomsk.gov.ru</a:t>
            </a:r>
            <a:r>
              <a:rPr lang="en-US" altLang="ru-RU" sz="1100" b="1" dirty="0"/>
              <a:t> </a:t>
            </a:r>
            <a:endParaRPr lang="ru-RU" altLang="ru-RU" sz="1100" b="1" dirty="0"/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Голованов Николай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Трафимович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9" y="1117603"/>
            <a:ext cx="1917742" cy="236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88951" y="3486579"/>
            <a:ext cx="6230938" cy="17912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57,9 тыс.  га (1,9 %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83 км.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п. Северный, д. Светлая Протока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г.): 62 человека (0,8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от Александровского  района). </a:t>
            </a: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548679" y="7020272"/>
            <a:ext cx="6171210" cy="1366528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ФАП,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сети электрические – 6,9 км., скважины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–5 шт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., трансформаторные подстанции – 3 шт., водонапорные башни – 2 шт.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магазины, ИП (рыболовство)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ЛУКАШКИН-ЯРСКОЕ СЕЛЬСКОЕ </a:t>
            </a:r>
            <a:r>
              <a:rPr lang="ru-RU" alt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ПОСЕЛЕНИЕ</a:t>
            </a:r>
            <a:endParaRPr lang="ru-RU" altLang="ru-RU" sz="26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ЛУКАШКИН-ЯРСКОЕ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88953"/>
              </p:ext>
            </p:extLst>
          </p:nvPr>
        </p:nvGraphicFramePr>
        <p:xfrm>
          <a:off x="523776" y="5130009"/>
          <a:ext cx="6195539" cy="1489475"/>
        </p:xfrm>
        <a:graphic>
          <a:graphicData uri="http://schemas.openxmlformats.org/drawingml/2006/table">
            <a:tbl>
              <a:tblPr/>
              <a:tblGrid>
                <a:gridCol w="1515019"/>
                <a:gridCol w="1080120"/>
                <a:gridCol w="1296144"/>
                <a:gridCol w="1080120"/>
                <a:gridCol w="1224136"/>
              </a:tblGrid>
              <a:tr h="579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2022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7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19,7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20,02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2,7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1,3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20,2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20,07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017980" y="8525116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32</a:t>
            </a:r>
            <a:endParaRPr lang="ru-RU" sz="1400" dirty="0"/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485776" y="1082677"/>
            <a:ext cx="6202363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 2006 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Мауль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Андрей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2017 - сентябрь 2022 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43316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http://www.alsluk.tomsk.ru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alsluk@tomsk.gov.ru</a:t>
            </a: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Мауль Андрей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Александрович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г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04" y="1082676"/>
            <a:ext cx="2051110" cy="239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523775" y="3475640"/>
            <a:ext cx="6170613" cy="168507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 139,5 тыс. га (4,6 %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45 км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Лукашкин Яр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369 человек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4,8%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Александровского района). 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485775" y="6804248"/>
            <a:ext cx="6192838" cy="179126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школа, детский сад, ФАП,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котельные - 1 шт.,  водонапорные башни - 1 шт., скважины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тепловые сети – 0,432 км, водопроводные сети – 0,432 км, дизельные электростанции – 1 шт.,  электрические сети  - 5,782 км.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МУП «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Комсервис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 магазины, ИП (рыболовство)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НАЗИНСКОЕ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НАЗИНСКОЕ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26324"/>
              </p:ext>
            </p:extLst>
          </p:nvPr>
        </p:nvGraphicFramePr>
        <p:xfrm>
          <a:off x="596900" y="5195732"/>
          <a:ext cx="6121399" cy="1795019"/>
        </p:xfrm>
        <a:graphic>
          <a:graphicData uri="http://schemas.openxmlformats.org/drawingml/2006/table">
            <a:tbl>
              <a:tblPr/>
              <a:tblGrid>
                <a:gridCol w="1311709"/>
                <a:gridCol w="1238860"/>
                <a:gridCol w="1238860"/>
                <a:gridCol w="1165985"/>
                <a:gridCol w="1165985"/>
              </a:tblGrid>
              <a:tr h="904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20,7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25,8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29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собственные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1,1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1,1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254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21,3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25,7</a:t>
                      </a:r>
                      <a:endParaRPr lang="ru-RU" sz="1500" b="1" dirty="0"/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0100" y="8656637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33</a:t>
            </a:r>
            <a:endParaRPr lang="ru-RU" sz="14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620713" y="1122966"/>
            <a:ext cx="6132512" cy="2392963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Штатолкин Валерий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– сентябрь 2022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42130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http://www.alsnaz.tomsk.ru/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alsnaz@tomsk.gov.ru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Штатолкин Валерий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Александрович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596900" y="3531416"/>
            <a:ext cx="6121399" cy="17912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145,064 тыс. га (4,8%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9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Назино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366 человек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4,8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от Александровского района). </a:t>
            </a: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596900" y="6948264"/>
            <a:ext cx="6121399" cy="179126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школа, детский сад, ФАП,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котельные - 1 шт.,  водонапорные башни - 1 шт., скважины - 5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тепловые сети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0,78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км, водопроводные сети – 0,5 км, дизельные электростанции – 1 шт.,  электрические сети  - 8,73 км, трансформаторные подстанции – 2 шт.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МУП «Жилищно-коммунальное хозяйство»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магазины, ИП (рыболовство)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\\Fs\public\Ковалева\DP_Statol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5" y="1122965"/>
            <a:ext cx="1668040" cy="24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НОВОНИКОЛЬСКОЕ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НОВОНИКОЛЬСКОЕ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68515"/>
              </p:ext>
            </p:extLst>
          </p:nvPr>
        </p:nvGraphicFramePr>
        <p:xfrm>
          <a:off x="527028" y="5437597"/>
          <a:ext cx="6126158" cy="1586234"/>
        </p:xfrm>
        <a:graphic>
          <a:graphicData uri="http://schemas.openxmlformats.org/drawingml/2006/table">
            <a:tbl>
              <a:tblPr/>
              <a:tblGrid>
                <a:gridCol w="1445638"/>
                <a:gridCol w="1152128"/>
                <a:gridCol w="1152128"/>
                <a:gridCol w="1152128"/>
                <a:gridCol w="1224136"/>
              </a:tblGrid>
              <a:tr h="579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          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2022,              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14,6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16,0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96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16,1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15,9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244" y="8586893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34</a:t>
            </a:r>
            <a:endParaRPr lang="ru-RU" sz="1400" dirty="0"/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01353" y="1176338"/>
            <a:ext cx="6202363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Першин Владимир </a:t>
            </a: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– сентябрь 2022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41125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http://www.novonik.tomsk.ru/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 err="1">
                <a:latin typeface="Times New Roman" pitchFamily="18" charset="0"/>
                <a:cs typeface="Times New Roman" pitchFamily="18" charset="0"/>
              </a:rPr>
              <a:t>alsnik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@ tomsk.gov.ru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Першин Владимир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г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467511" y="3569300"/>
            <a:ext cx="6201054" cy="17912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endParaRPr lang="ru-RU" alt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123,6 тыс. га (4,1%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 150 км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Новоникольское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148 человек (1,9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от Александровского района).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500042" y="6948264"/>
            <a:ext cx="6192838" cy="1791260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ФАП 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школа,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котельные 1 шт., тепловые сети 0,4 км,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водопроводные сети – 0,05 км, водонапорные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башни - 1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шт.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, скважины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трансформаторные подстанции – 3 шт., сети электрические – 7,264 км, дизельные электростанции – 1 шт.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МУП «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Комсервис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магазины, ИП (рыболовство)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DSC_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31" y="1082152"/>
            <a:ext cx="1834555" cy="24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ОКТЯБРЬСКОЕ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ОКТЯБРЬСКОЕ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СЕЛЬСКОЕ ПОСЕЛЕНИЕ</a:t>
            </a:r>
          </a:p>
        </p:txBody>
      </p:sp>
      <p:graphicFrame>
        <p:nvGraphicFramePr>
          <p:cNvPr id="17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17632"/>
              </p:ext>
            </p:extLst>
          </p:nvPr>
        </p:nvGraphicFramePr>
        <p:xfrm>
          <a:off x="578469" y="5476837"/>
          <a:ext cx="6177187" cy="1752604"/>
        </p:xfrm>
        <a:graphic>
          <a:graphicData uri="http://schemas.openxmlformats.org/drawingml/2006/table">
            <a:tbl>
              <a:tblPr/>
              <a:tblGrid>
                <a:gridCol w="1523715"/>
                <a:gridCol w="1265211"/>
                <a:gridCol w="1071816"/>
                <a:gridCol w="1081008"/>
                <a:gridCol w="1235437"/>
              </a:tblGrid>
              <a:tr h="904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54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5,9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7,9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7,2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52868" y="8557137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35</a:t>
            </a:r>
            <a:endParaRPr lang="ru-RU" sz="14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578470" y="1116014"/>
            <a:ext cx="6255495" cy="301005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 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Латыпов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Сергеевич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 2017- сентябрь 2022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8-983-343-7180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http://alsokt.ru/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alsokt@tomsk.gov.ru</a:t>
            </a:r>
          </a:p>
          <a:p>
            <a:pPr eaLnBrk="1" hangingPunct="1">
              <a:lnSpc>
                <a:spcPct val="115000"/>
              </a:lnSpc>
            </a:pP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-  </a:t>
            </a:r>
            <a:r>
              <a:rPr lang="ru-RU" alt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Латыпов</a:t>
            </a: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Александр Сергеевич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2017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553292" y="3635896"/>
            <a:ext cx="6202363" cy="179126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 99,1 тыс. га  (3,3 %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190 км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103 человека (1,3 %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Александровского района). </a:t>
            </a:r>
          </a:p>
          <a:p>
            <a:pPr algn="ctr" eaLnBrk="1" hangingPunct="1">
              <a:lnSpc>
                <a:spcPct val="115000"/>
              </a:lnSpc>
            </a:pPr>
            <a:endParaRPr lang="ru-RU" alt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53292" y="7092282"/>
            <a:ext cx="6202363" cy="1578894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ФАП, школа,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 котельные 1 шт., тепловые сети – 0,173 км, скважины – 1 шт., трансформаторные подстанции – 3 шт., сети электрическое – 8,5 км, водонапорная башня – 1 шт.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Управделами\Downloads\glav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33" y="1164407"/>
            <a:ext cx="2105322" cy="22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ПЕРСПЕКТИВЫ РАЗВИТИЯ ПОСЕЛЕНИЙ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549276" y="1285853"/>
            <a:ext cx="6119813" cy="65679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ct val="65000"/>
            </a:pP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ПОСЕЛЕНИЙ РАЙОНА</a:t>
            </a:r>
          </a:p>
          <a:p>
            <a:pPr algn="just">
              <a:lnSpc>
                <a:spcPct val="115000"/>
              </a:lnSpc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АЛЕКСАНДРОВСКОЕ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догазификация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Александровское,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водопровода;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строительство нового жилья;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сельскохозяйственной отрасли молочного и мясного направления;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рыбной отрасли;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строительство, ремонт и содержание дорог;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инфраструктуры сервиса и услуг для привлечения туристов;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реконструкция объектов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ЖКХ и социальной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сферы.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СЕВЕРНОЕ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ЖКХ и социальной сферы;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одержание автозимника;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сельскохозяйственной отрасли мясного направления, развитие рыбной отрасли;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содержание дорог.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ЛУКАШКИН-ЯРСКОГО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  <a:r>
              <a:rPr lang="ru-RU" alt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строительству альтернативного источника электроснабжения –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-солнечной электростанции.</a:t>
            </a:r>
            <a:endParaRPr lang="ru-RU" altLang="ru-RU" sz="16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86456" y="8501090"/>
            <a:ext cx="882634" cy="274359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85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ПЕРСПЕКТИВЫ РАЗВИТИЯ ПОСЕЛЕНИЙ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549276" y="1187449"/>
            <a:ext cx="6119813" cy="629095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SzPct val="65000"/>
            </a:pP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ПОСЕЛЕНИЙ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lnSpc>
                <a:spcPct val="115000"/>
              </a:lnSpc>
              <a:buSzPct val="65000"/>
            </a:pPr>
            <a:endParaRPr lang="ru-RU" alt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НАЗИНСКОЕ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строительству альтернативного источника электроснабжения –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ветро-солнечной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электростанции.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НОВОНИКОЛЬСКОЕ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дорог;</a:t>
            </a: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строительству альтернативного источника электроснабжения –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ветро-солнечной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электростанции.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ОКТЯБРЬСКОЕ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дорог.</a:t>
            </a:r>
          </a:p>
          <a:p>
            <a:pPr algn="just">
              <a:spcBef>
                <a:spcPts val="0"/>
              </a:spcBef>
              <a:buSzPct val="65000"/>
            </a:pPr>
            <a:endParaRPr lang="ru-RU" alt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endParaRPr lang="ru-RU" altLang="ru-RU" sz="14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90244" y="8604448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5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2364"/>
            <a:ext cx="692150" cy="8021638"/>
          </a:xfrm>
          <a:noFill/>
        </p:spPr>
      </p:pic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13438" y="8316416"/>
            <a:ext cx="873125" cy="4873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 dirty="0" smtClean="0"/>
              <a:t>38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6" y="1300163"/>
            <a:ext cx="4962525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2414"/>
              </p:ext>
            </p:extLst>
          </p:nvPr>
        </p:nvGraphicFramePr>
        <p:xfrm>
          <a:off x="758826" y="3851921"/>
          <a:ext cx="6082316" cy="4158615"/>
        </p:xfrm>
        <a:graphic>
          <a:graphicData uri="http://schemas.openxmlformats.org/drawingml/2006/table">
            <a:tbl>
              <a:tblPr/>
              <a:tblGrid>
                <a:gridCol w="3030215"/>
                <a:gridCol w="782871"/>
                <a:gridCol w="746953"/>
                <a:gridCol w="809744"/>
                <a:gridCol w="712533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6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МОО  дошкольного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51715,1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53519,4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53519,54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58028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МОО  общего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52058,8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54378,9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56574,06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61192,2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МОО  доп. образования детей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52079,2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54369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54369,17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59351,9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6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культуры, спорта и молодежной политики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ДШИ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55530,2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54142,7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56174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61095,8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работников культуры (МСК)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44774,5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46002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47713,1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48844,5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61979" y="2068514"/>
            <a:ext cx="5857916" cy="162799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В рамках реализации «майских» указов Президента РФ 2012 г., муниципальных «дорожных карт» изменений в сфере образования и культуры повышение заработной платы работников муниципальных учреждений МО достигло следующих показателей: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672" y="0"/>
            <a:ext cx="6038428" cy="1122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0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30019" y="8460432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200" dirty="0" smtClean="0"/>
              <a:t>39</a:t>
            </a:r>
            <a:endParaRPr lang="ru-RU" sz="12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79539" y="1122364"/>
            <a:ext cx="6526508" cy="7338068"/>
          </a:xfrm>
          <a:prstGeom prst="roundRect">
            <a:avLst>
              <a:gd name="adj" fmla="val 11648"/>
            </a:avLst>
          </a:prstGeom>
          <a:solidFill>
            <a:srgbClr val="FFE2A7"/>
          </a:solid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показателями в части достижения целевых являются средний размер заработной платы на 31.12.2021: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3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-Средняя заработная плата работников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 58028 рублей, что составляет 100% к уровню установленных обязательств 2021 года. 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-Средняя заработная плата в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61192,2 рубля, что составляет 100% к уровню установленных обязательств 2021 года.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-Средняя заработная плата для работников учреждений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составила 59351,9 рублей, что составляет 100 % к уровню установленных обязательств 2021 года.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реднемесячная 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врачей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иных работников, имеющих высшее медицинское образование  – 98479 рублей;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Среднемесячная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медицинского персонала -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50808 рублей;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младшего персонала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- 49417 рублей;</a:t>
            </a:r>
          </a:p>
          <a:p>
            <a:pPr algn="just"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составила 48844,5 рублей;</a:t>
            </a:r>
          </a:p>
          <a:p>
            <a:pPr algn="just"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ДШИ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61095,8 рублей.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по «дорожным картам» выполнены в полном объеме.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Доля детей в возрасте 5-18 лет, получающих услуги дополнительного образования в сфере образования и культуры  за 2021 год – 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75%.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(2020 год -71%)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Отдел  образования: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по плану мероприятий «дорожная карта» выполнены на 100%;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удельный вес численности обучающихся на старшей ступени среднего и общего образования, охваченных мероприятиями профессиональной ориентации,  составил 100%;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охват детей дошкольного возраста всеми формами дошкольного образования  составил  69 %;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доля детей, охваченных образовательными программами дополнительного образования, в общей численности детей и молодёжи в возрасте 5-18 лет в 2021 году  составила  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удельный вес численности учащихся по программам общего образования, участвующих в олимпиадах и конкурсах различного уровня в общей численности учащихся  по программах общего образования в 2020 году – 45%, в 2021 году -50%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5" y="0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Характеристика территории</a:t>
            </a:r>
            <a:endParaRPr lang="ru-RU" altLang="ru-RU" sz="3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23573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95964" y="8542337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91200" y="935295"/>
            <a:ext cx="5981382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1800"/>
              </a:spcBef>
            </a:pPr>
            <a:endParaRPr lang="ru-RU" alt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ts val="0"/>
              </a:spcBef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Основан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1923 г.</a:t>
            </a:r>
            <a:endParaRPr lang="en-US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Расположен в северной  части Томской области. Граничит  на север, западе и северо-востоке с Ханты-Мансийским автономным округом Тюменской области, на юге - с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Каргасокским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районом. Основная водная артерия – река Обь. Расстояние от с. Александровского до г. Томска: 941 км.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Специфика геоэкономического положения: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районом залежей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минерально-сырьевых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ресурсов.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гумидный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с недостаточной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теплообеспеченностью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и избыточным увлажнением. Сравнительно короткое лето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характеризуется незначительными изменениями температуры (средняя температура июля —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плюс 19 °С). Зима холодная, продолжительная, с устойчивым снежным покровом и сильными ветрами и метелями (средняя температура января — минус 24,7 °С). 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площадь: 29,9 тыс. км</a:t>
            </a:r>
            <a:r>
              <a:rPr lang="ru-RU" altLang="ru-RU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(9,6 % от Томской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области).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площади  территории,  среди районов области,  район занимает 4-ое место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Местное время: </a:t>
            </a:r>
            <a:r>
              <a:rPr lang="en-US" altLang="ru-RU" sz="1200" dirty="0">
                <a:latin typeface="Times New Roman" pitchFamily="18" charset="0"/>
                <a:cs typeface="Times New Roman" pitchFamily="18" charset="0"/>
              </a:rPr>
              <a:t>MSK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(московское время) + 4 ч.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7637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0,7%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Томской области).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Плотность: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0,26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чел./км</a:t>
            </a:r>
            <a:r>
              <a:rPr lang="ru-RU" altLang="ru-RU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Численность населения трудоспособного возраста составляет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4, 2 тыс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человек или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55% 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общей численности населения.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 разделена на 6 муниципальных образований: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сельских поселений (Александровское, Северное, Лукашкин-Ярское, Назинское, Новоникольское и Октябрьское), объединяющих 8 населенных пунктов.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село Александровское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692469" y="5912042"/>
            <a:ext cx="605790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 «Александровский район» - производственная площадка для развития добычи и переработки минерально-сырьевых </a:t>
            </a:r>
            <a:r>
              <a:rPr lang="ru-RU" altLang="ru-RU" sz="1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ресурсов, деревообрабатывающей </a:t>
            </a:r>
            <a:r>
              <a:rPr lang="ru-RU" altLang="ru-RU" sz="1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промышленности, сельского хозяйства, индустрии дикоросов и ягод , вылова рыбы</a:t>
            </a:r>
            <a:endParaRPr lang="ru-RU" altLang="ru-RU" sz="1200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" y="6582647"/>
            <a:ext cx="3191375" cy="233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10160" y="6649342"/>
            <a:ext cx="2159595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245" indent="-182245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Александровский     район: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Минерально-сырьевые ресурсы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Деревообрабатывающее производство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Сельское хозяйство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Переработка дикоросов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Вылов  водных биоресурсов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ДОБРО ПОЖАЛОВАТЬ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В АЛЕКСАНДРОВСКИЙ РАЙОН!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33257" y="8460432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40</a:t>
            </a:r>
            <a:endParaRPr lang="ru-RU" sz="14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38" y="25988"/>
            <a:ext cx="675884" cy="11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4308" name="Picture 36" descr="http://www.alsp.tomsk.ru/image/resize/800x600/upload/images/Photo_2016/DSC_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4" y="1176281"/>
            <a:ext cx="3217556" cy="24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0" name="Picture 38" descr="http://www.alsp.tomsk.ru/image/resize/800x600/upload/images/190-yars/IMG_4622_res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0" y="1151939"/>
            <a:ext cx="3314031" cy="24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2" name="Picture 40" descr="http://www.alsp.tomsk.ru/image/resize/800x600/upload/images/190-yars/IMG_5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5" y="3653697"/>
            <a:ext cx="3266027" cy="24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4" name="Picture 42" descr="http://www.alsp.tomsk.ru/image/resize/800x600/upload/images/slide/DSC_0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91" y="3619137"/>
            <a:ext cx="3312110" cy="24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6" name="Picture 44" descr="http://www.alsp.tomsk.ru/image/resize/800x600/upload/images/Photo_2016/DSC_00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1" y="6133452"/>
            <a:ext cx="3294663" cy="24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0" name="Picture 48" descr="http://www.alsp.tomsk.ru/image/resize/800x600/upload/files/11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51" y="6186981"/>
            <a:ext cx="3215229" cy="24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МЕСТНАЯ ВЛАСТЬ</a:t>
            </a:r>
            <a:endParaRPr lang="ru-RU" altLang="ru-RU" sz="3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E38F-5ED0-4446-84B0-42CC01082C1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784226" y="1116014"/>
            <a:ext cx="6073775" cy="752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Почтовый адрес администрации – 636760, Томская область , Александровский район, с. Александровское, ул. Ленина , 8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alsadm@tomsk.gov.ru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 : 8 (382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55)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5; 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2-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2-46-04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://www.alsadm.ru/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Глава администрации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Мумбер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Виктор Петрович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рождения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1958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полномочий: ноябрь 2019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ноябрь 2024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 Главы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Панов Сергей Федорович 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(38255) 2-54-07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Заместитель Главы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</a:rPr>
              <a:t>Монакова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 Любовь Михайловна 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(38255)2-51-50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Управляющий делами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Кауфман Марина Владимировна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(38255)2-46-04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ДУМА АЛЕКСАНДРОВСКОГО РАЙОНА</a:t>
            </a: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Почтовый адрес администрации – 636760,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Томская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, Александровский район,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Александровское, ул. Ленина , 8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alsduma@mail.ru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 : 8 (382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55)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2-52-63, 2-46-00;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8 (382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2-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Официальный сайт: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http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://www.alsadm.ru/content/alsduma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Председатель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Миронова Марина Анатольевна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рождения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– 1985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Дата избрания: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сентябрь 2020 г. – сентябрь 2025 г.</a:t>
            </a:r>
            <a:endParaRPr lang="ru-RU" altLang="ru-RU" sz="1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4" y="4627565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62475"/>
            <a:ext cx="19050" cy="1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Desktop\Mumb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1" y="2244628"/>
            <a:ext cx="2539151" cy="23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94" y="5508105"/>
            <a:ext cx="1943100" cy="27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347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          ДЕМОГРАФИЯ,РЫНОК ТРУДА И ЗАРАБОТНОЙ ПЛАТЫ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51433"/>
              </p:ext>
            </p:extLst>
          </p:nvPr>
        </p:nvGraphicFramePr>
        <p:xfrm>
          <a:off x="620689" y="1134357"/>
          <a:ext cx="5976937" cy="6604759"/>
        </p:xfrm>
        <a:graphic>
          <a:graphicData uri="http://schemas.openxmlformats.org/drawingml/2006/table">
            <a:tbl>
              <a:tblPr firstRow="1" firstCol="1" bandRow="1"/>
              <a:tblGrid>
                <a:gridCol w="4574697"/>
                <a:gridCol w="1402240"/>
              </a:tblGrid>
              <a:tr h="623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Демография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01.01.2022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Родившихся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01.01.2021  </a:t>
                      </a: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(70</a:t>
                      </a:r>
                      <a:r>
                        <a:rPr lang="ru-RU" sz="1600" b="1" i="0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человек)</a:t>
                      </a:r>
                      <a:endParaRPr lang="ru-RU" sz="1600" b="1" i="0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81,4%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Умерших, </a:t>
                      </a: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 01.01.2021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(117 человек) </a:t>
                      </a:r>
                      <a:endParaRPr lang="ru-RU" sz="1600" b="1" i="0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107,7%</a:t>
                      </a:r>
                      <a:endParaRPr lang="ru-RU" sz="1600" b="1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Естественный</a:t>
                      </a:r>
                      <a:r>
                        <a:rPr lang="ru-RU" sz="1600" b="1" i="0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прирост</a:t>
                      </a: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1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b="0" i="1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уровню 01.01.2021 (-47)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Рынок труда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01.01.2022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экономически активного населения (ЭАН), </a:t>
                      </a: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</a:t>
                      </a:r>
                      <a:r>
                        <a:rPr lang="ru-RU" sz="16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01.01.2021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(4,2 тыс. человек)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безработных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граждан, состоявших в органах службы занятости, </a:t>
                      </a:r>
                      <a:r>
                        <a:rPr lang="ru-RU" sz="16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01.01.2021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(191 человек)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40,3%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регистрируемой безработицы от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ЭАН, </a:t>
                      </a: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01.01.2021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(4 %)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42,5%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жизни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01.01.2022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начисленная заработная плата, </a:t>
                      </a:r>
                      <a:r>
                        <a:rPr lang="ru-RU" sz="16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77395</a:t>
                      </a: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01.01.2021  (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74537 рублей)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103,8%</a:t>
                      </a: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E38F-5ED0-4446-84B0-42CC01082C1C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600" dirty="0" smtClean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        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Бюджет МО «Александровский район»</a:t>
            </a:r>
          </a:p>
        </p:txBody>
      </p:sp>
      <p:sp>
        <p:nvSpPr>
          <p:cNvPr id="120834" name="Прямоугольник 6"/>
          <p:cNvSpPr>
            <a:spLocks noChangeArrowheads="1"/>
          </p:cNvSpPr>
          <p:nvPr/>
        </p:nvSpPr>
        <p:spPr bwMode="auto">
          <a:xfrm>
            <a:off x="619123" y="1032967"/>
            <a:ext cx="6049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65000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Основные параметры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консолидированного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бюджета </a:t>
            </a:r>
          </a:p>
          <a:p>
            <a:pPr algn="ctr">
              <a:buSzPct val="65000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МО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«Александровский район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</a:rPr>
              <a:t>(млн. рублей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6223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23"/>
              </p:ext>
            </p:extLst>
          </p:nvPr>
        </p:nvGraphicFramePr>
        <p:xfrm>
          <a:off x="477410" y="1835698"/>
          <a:ext cx="6191843" cy="5957231"/>
        </p:xfrm>
        <a:graphic>
          <a:graphicData uri="http://schemas.openxmlformats.org/drawingml/2006/table">
            <a:tbl>
              <a:tblPr/>
              <a:tblGrid>
                <a:gridCol w="1296144"/>
                <a:gridCol w="864096"/>
                <a:gridCol w="864096"/>
                <a:gridCol w="864096"/>
                <a:gridCol w="791351"/>
                <a:gridCol w="688369"/>
                <a:gridCol w="823691"/>
              </a:tblGrid>
              <a:tr h="13716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Темп роста 2021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к 2020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(в %)</a:t>
                      </a: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 на 01.04.2022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640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754,6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742,0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745,2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742,0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171,9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727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225,1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173,7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230,5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132,7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159,6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48,6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529,5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568,3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514,7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582,4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Arial" charset="0"/>
                        </a:rPr>
                        <a:t>123,3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767,2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762,6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723,3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774,7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134,4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программные расходы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703,6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700,2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659,4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704,5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123,3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63,9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70,2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-12,6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-20,6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106,3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-32,7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619125" y="7895595"/>
            <a:ext cx="6049963" cy="647700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Объем доходов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на 01.01.2022 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на одного жителя составил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97,6 тыс. руб.; 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объем расходов –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94,7 тыс. руб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914900" y="8001025"/>
            <a:ext cx="1600200" cy="96041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effectLst/>
                <a:latin typeface="Candar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1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 rot="16200000">
            <a:off x="-3768725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Бюджет МО «Александровский район»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713" y="1272820"/>
            <a:ext cx="604996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</a:t>
            </a:r>
          </a:p>
          <a:p>
            <a:pPr algn="ctr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действующим расходным обязательствам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97551" y="8388424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8</a:t>
            </a:fld>
            <a:endParaRPr lang="ru-RU" sz="1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3189831"/>
              </p:ext>
            </p:extLst>
          </p:nvPr>
        </p:nvGraphicFramePr>
        <p:xfrm>
          <a:off x="441871" y="4805655"/>
          <a:ext cx="597663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56557"/>
              </p:ext>
            </p:extLst>
          </p:nvPr>
        </p:nvGraphicFramePr>
        <p:xfrm>
          <a:off x="571480" y="2571736"/>
          <a:ext cx="6119998" cy="5909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4024"/>
                <a:gridCol w="1320447"/>
                <a:gridCol w="1655527"/>
              </a:tblGrid>
              <a:tr h="1005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Направление  расходов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План</a:t>
                      </a:r>
                      <a:r>
                        <a:rPr lang="ru-RU" sz="2000" baseline="0" dirty="0" smtClean="0"/>
                        <a:t> 2022 год, </a:t>
                      </a:r>
                      <a:r>
                        <a:rPr lang="ru-RU" sz="2000" dirty="0" smtClean="0"/>
                        <a:t>млн. руб.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Исполнение на 01.04.2022</a:t>
                      </a:r>
                      <a:endParaRPr lang="ru-RU" sz="20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Социально-культурная</a:t>
                      </a:r>
                      <a:r>
                        <a:rPr lang="ru-RU" sz="2000" baseline="0" dirty="0" smtClean="0"/>
                        <a:t> сфера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494,4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100,4</a:t>
                      </a:r>
                      <a:endParaRPr lang="ru-RU" sz="2000" dirty="0"/>
                    </a:p>
                  </a:txBody>
                  <a:tcPr/>
                </a:tc>
              </a:tr>
              <a:tr h="7944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Жилищно-коммунальное хозяйство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7,8</a:t>
                      </a:r>
                      <a:endParaRPr lang="ru-RU" sz="2000" dirty="0"/>
                    </a:p>
                  </a:txBody>
                  <a:tcPr/>
                </a:tc>
              </a:tr>
              <a:tr h="7944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Общегосударственные вопросы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18,2</a:t>
                      </a:r>
                      <a:endParaRPr lang="ru-RU" sz="2000" dirty="0"/>
                    </a:p>
                  </a:txBody>
                  <a:tcPr/>
                </a:tc>
              </a:tr>
              <a:tr h="7944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Отрасли национальной экономики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111,6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6,4</a:t>
                      </a:r>
                      <a:endParaRPr lang="ru-RU" sz="2000" dirty="0"/>
                    </a:p>
                  </a:txBody>
                  <a:tcPr/>
                </a:tc>
              </a:tr>
              <a:tr h="65146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Прочие отрасли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1,6</a:t>
                      </a:r>
                      <a:endParaRPr lang="ru-RU" sz="2000" dirty="0"/>
                    </a:p>
                  </a:txBody>
                  <a:tcPr/>
                </a:tc>
              </a:tr>
              <a:tr h="65146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 расходов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774,7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134,4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16309"/>
              </p:ext>
            </p:extLst>
          </p:nvPr>
        </p:nvGraphicFramePr>
        <p:xfrm>
          <a:off x="620714" y="1298576"/>
          <a:ext cx="6072187" cy="553240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888407"/>
                <a:gridCol w="985316"/>
                <a:gridCol w="1198464"/>
              </a:tblGrid>
              <a:tr h="753145"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социально-экономического развития Александровского района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01.01.2021</a:t>
                      </a: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 собственного производства, выполненных работ и услуг собственными силами, млн. руб.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21043,2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43798</a:t>
                      </a:r>
                    </a:p>
                  </a:txBody>
                  <a:tcPr marL="26732" marR="26732" marT="0" marB="0" anchor="ctr" horzOverflow="overflow"/>
                </a:tc>
              </a:tr>
              <a:tr h="97536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выполненных работ и услуг собственными силами крупных и средних предприятий и организаций, по виду деятельности «Строительство», млн. руб.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26732" marR="26732" marT="0" marB="0" anchor="ctr" horzOverflow="overflow"/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 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5017,3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</a:t>
                      </a:r>
                    </a:p>
                  </a:txBody>
                  <a:tcPr marL="26732" marR="26732" marT="0" marB="0" anchor="ctr" horzOverflow="overflow"/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организаций, млн. руб.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23475,5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43798</a:t>
                      </a:r>
                    </a:p>
                  </a:txBody>
                  <a:tcPr marL="26732" marR="26732" marT="0" marB="0" anchor="ctr" horzOverflow="overflow"/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78,6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201,2</a:t>
                      </a:r>
                    </a:p>
                  </a:txBody>
                  <a:tcPr marL="26732" marR="26732" marT="0" marB="0" anchor="ctr" horzOverflow="overflow"/>
                </a:tc>
              </a:tr>
              <a:tr h="5383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Институциональная структура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01.01.2022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хозяйствующих субъектов (ЮЛ), всего единиц, в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26732" marR="2673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кругленная прямоугольная выноска 37"/>
          <p:cNvSpPr/>
          <p:nvPr/>
        </p:nvSpPr>
        <p:spPr>
          <a:xfrm>
            <a:off x="568723" y="7020273"/>
            <a:ext cx="6049963" cy="1109167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rgbClr val="33CC3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По итогам комплексной оценки социально- экономического развития муниципальных районов (городских округов) Томской области МО </a:t>
            </a:r>
            <a:r>
              <a:rPr lang="ru-RU" sz="1600" kern="0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«Александровский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район» входит в группу районов со средним уровнем развития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05265" y="8460432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9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кстура">
  <a:themeElements>
    <a:clrScheme name="Текстура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21973</TotalTime>
  <Words>7452</Words>
  <Application>Microsoft Office PowerPoint</Application>
  <PresentationFormat>Экран (4:3)</PresentationFormat>
  <Paragraphs>1145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2_Волна</vt:lpstr>
      <vt:lpstr>2_Текстура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Пикулина Арина Викторовна</dc:creator>
  <cp:lastModifiedBy>Довольный пользователь Microsoft Office</cp:lastModifiedBy>
  <cp:revision>1787</cp:revision>
  <cp:lastPrinted>2022-05-20T09:28:14Z</cp:lastPrinted>
  <dcterms:created xsi:type="dcterms:W3CDTF">2011-11-17T03:02:57Z</dcterms:created>
  <dcterms:modified xsi:type="dcterms:W3CDTF">2022-05-23T03:13:56Z</dcterms:modified>
</cp:coreProperties>
</file>